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3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256" r:id="rId3"/>
    <p:sldId id="282" r:id="rId4"/>
    <p:sldId id="310" r:id="rId5"/>
    <p:sldId id="287" r:id="rId6"/>
    <p:sldId id="288" r:id="rId7"/>
    <p:sldId id="289" r:id="rId8"/>
    <p:sldId id="262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266" r:id="rId18"/>
    <p:sldId id="291" r:id="rId19"/>
    <p:sldId id="292" r:id="rId20"/>
    <p:sldId id="293" r:id="rId21"/>
    <p:sldId id="294" r:id="rId22"/>
    <p:sldId id="295" r:id="rId23"/>
    <p:sldId id="296" r:id="rId24"/>
    <p:sldId id="268" r:id="rId25"/>
    <p:sldId id="269" r:id="rId26"/>
    <p:sldId id="298" r:id="rId27"/>
    <p:sldId id="267" r:id="rId28"/>
    <p:sldId id="270" r:id="rId29"/>
    <p:sldId id="297" r:id="rId30"/>
    <p:sldId id="278" r:id="rId31"/>
    <p:sldId id="279" r:id="rId32"/>
    <p:sldId id="309" r:id="rId33"/>
    <p:sldId id="281" r:id="rId34"/>
    <p:sldId id="271" r:id="rId35"/>
    <p:sldId id="272" r:id="rId36"/>
    <p:sldId id="290" r:id="rId37"/>
    <p:sldId id="274" r:id="rId38"/>
    <p:sldId id="260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fsQybd2hes5qMfd625ajkgi9x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FE7"/>
    <a:srgbClr val="2D2D8C"/>
    <a:srgbClr val="E5C400"/>
    <a:srgbClr val="FFC600"/>
    <a:srgbClr val="2E2D91"/>
    <a:srgbClr val="3D0845"/>
    <a:srgbClr val="4C3DA8"/>
    <a:srgbClr val="32266B"/>
    <a:srgbClr val="2CB5E0"/>
    <a:srgbClr val="287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5" autoAdjust="0"/>
    <p:restoredTop sz="89587" autoAdjust="0"/>
  </p:normalViewPr>
  <p:slideViewPr>
    <p:cSldViewPr snapToGrid="0">
      <p:cViewPr varScale="1">
        <p:scale>
          <a:sx n="61" d="100"/>
          <a:sy n="61" d="100"/>
        </p:scale>
        <p:origin x="10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TADISTICA%2017D10\ESTADISTICA%202022\PRAS\2022\ENERO-DICIEMBRE%202022\PRAS%20ENERO-DICIEMBRE%20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STADISTICA%2017D10\ESTADISTICA%202022\PRAS\2022\ENERO-DICIEMBRE%202022\PRAS%20ENERO-DICIEMBRE%20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sz="1800" b="1">
                <a:solidFill>
                  <a:schemeClr val="tx1"/>
                </a:solidFill>
              </a:rPr>
              <a:t>COBERTURA EN NIÑOS MENORES DE 1 AÑO, DISTRITO 17D10 CAYAMBE - PEDRO MONCAYO, AÑO 2024</a:t>
            </a:r>
          </a:p>
        </c:rich>
      </c:tx>
      <c:layout>
        <c:manualLayout>
          <c:xMode val="edge"/>
          <c:yMode val="edge"/>
          <c:x val="0.138344338816592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2231632837290991E-2"/>
          <c:y val="0.20173434553224001"/>
          <c:w val="0.9664588244104213"/>
          <c:h val="0.7419947161943868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CDC-4948-A0C3-2A29423F03A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CDC-4948-A0C3-2A29423F03A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CDC-4948-A0C3-2A29423F03A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CDC-4948-A0C3-2A29423F03A5}"/>
              </c:ext>
            </c:extLst>
          </c:dPt>
          <c:dLbls>
            <c:dLbl>
              <c:idx val="0"/>
              <c:layout>
                <c:manualLayout>
                  <c:x val="2.8507295173961578E-3"/>
                  <c:y val="6.885868091863212E-2"/>
                </c:manualLayout>
              </c:layout>
              <c:tx>
                <c:rich>
                  <a:bodyPr/>
                  <a:lstStyle/>
                  <a:p>
                    <a:fld id="{6CC4F114-3EB9-40B2-9FCE-6A5B1749B102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CDC-4948-A0C3-2A29423F03A5}"/>
                </c:ext>
              </c:extLst>
            </c:dLbl>
            <c:dLbl>
              <c:idx val="1"/>
              <c:layout>
                <c:manualLayout>
                  <c:x val="2.7592217463349804E-3"/>
                  <c:y val="0.10163606993084899"/>
                </c:manualLayout>
              </c:layout>
              <c:tx>
                <c:rich>
                  <a:bodyPr/>
                  <a:lstStyle/>
                  <a:p>
                    <a:fld id="{3FA39F9B-D28E-4492-B6FC-ED8E45C57B9B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CDC-4948-A0C3-2A29423F03A5}"/>
                </c:ext>
              </c:extLst>
            </c:dLbl>
            <c:dLbl>
              <c:idx val="2"/>
              <c:layout>
                <c:manualLayout>
                  <c:x val="5.1525218085226639E-3"/>
                  <c:y val="7.8682974065586234E-2"/>
                </c:manualLayout>
              </c:layout>
              <c:tx>
                <c:rich>
                  <a:bodyPr/>
                  <a:lstStyle/>
                  <a:p>
                    <a:fld id="{FDAA590F-06EF-4F1C-80C8-DEDB520426C4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CDC-4948-A0C3-2A29423F03A5}"/>
                </c:ext>
              </c:extLst>
            </c:dLbl>
            <c:dLbl>
              <c:idx val="3"/>
              <c:layout>
                <c:manualLayout>
                  <c:x val="-3.5441048535771384E-3"/>
                  <c:y val="8.1156944365173261E-2"/>
                </c:manualLayout>
              </c:layout>
              <c:tx>
                <c:rich>
                  <a:bodyPr/>
                  <a:lstStyle/>
                  <a:p>
                    <a:fld id="{28E4C91B-FF1E-4C24-A3C7-A279684F3621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CDC-4948-A0C3-2A29423F03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ROTAVIRUS 2</c:v>
                </c:pt>
                <c:pt idx="1">
                  <c:v>PENTAVALENTE 3</c:v>
                </c:pt>
                <c:pt idx="2">
                  <c:v>NEUMOCOCO3</c:v>
                </c:pt>
                <c:pt idx="3">
                  <c:v>BOPV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119</c:v>
                </c:pt>
                <c:pt idx="1">
                  <c:v>125</c:v>
                </c:pt>
                <c:pt idx="2">
                  <c:v>125</c:v>
                </c:pt>
                <c:pt idx="3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CDC-4948-A0C3-2A29423F0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29598768"/>
        <c:axId val="-1646677232"/>
        <c:axId val="0"/>
      </c:bar3DChart>
      <c:catAx>
        <c:axId val="-202959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646677232"/>
        <c:crosses val="autoZero"/>
        <c:auto val="1"/>
        <c:lblAlgn val="ctr"/>
        <c:lblOffset val="100"/>
        <c:noMultiLvlLbl val="1"/>
      </c:catAx>
      <c:valAx>
        <c:axId val="-16466772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-202959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s-EC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800" b="1" strike="noStrike" spc="-1">
                <a:solidFill>
                  <a:srgbClr val="000000"/>
                </a:solidFill>
                <a:latin typeface="Arial"/>
                <a:ea typeface="DejaVu Sans"/>
              </a:defRPr>
            </a:pPr>
            <a:r>
              <a:rPr lang="es-EC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COBERTURA NIÑOS/AS DE 12 A 23 MESES, DISTRITO 17D10 CAYAMBE - PEDRO MONCAYO, AÑO 2024</a:t>
            </a:r>
          </a:p>
        </c:rich>
      </c:tx>
      <c:layout/>
      <c:overlay val="0"/>
      <c:spPr>
        <a:noFill/>
        <a:ln w="12600">
          <a:noFill/>
          <a:round/>
        </a:ln>
      </c:spPr>
    </c:title>
    <c:autoTitleDeleted val="0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7215543035160621E-2"/>
          <c:y val="0.23163886984997334"/>
          <c:w val="0.96556891392967881"/>
          <c:h val="0.701750818673368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2F5597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B66-41E3-A955-16743D4B5601}"/>
              </c:ext>
            </c:extLst>
          </c:dPt>
          <c:dPt>
            <c:idx val="1"/>
            <c:invertIfNegative val="0"/>
            <c:bubble3D val="0"/>
            <c:spPr>
              <a:solidFill>
                <a:srgbClr val="C55A1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DB66-41E3-A955-16743D4B5601}"/>
              </c:ext>
            </c:extLst>
          </c:dPt>
          <c:dPt>
            <c:idx val="2"/>
            <c:invertIfNegative val="0"/>
            <c:bubble3D val="0"/>
            <c:spPr>
              <a:solidFill>
                <a:srgbClr val="BF9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DB66-41E3-A955-16743D4B5601}"/>
              </c:ext>
            </c:extLst>
          </c:dPt>
          <c:dPt>
            <c:idx val="3"/>
            <c:invertIfNegative val="0"/>
            <c:bubble3D val="0"/>
            <c:spPr>
              <a:solidFill>
                <a:srgbClr val="54823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DB66-41E3-A955-16743D4B5601}"/>
              </c:ext>
            </c:extLst>
          </c:dPt>
          <c:dLbls>
            <c:dLbl>
              <c:idx val="0"/>
              <c:layout>
                <c:manualLayout>
                  <c:x val="4.1651908116546628E-3"/>
                  <c:y val="5.283384960740696E-2"/>
                </c:manualLayout>
              </c:layout>
              <c:tx>
                <c:rich>
                  <a:bodyPr/>
                  <a:lstStyle/>
                  <a:p>
                    <a:fld id="{9F9C6D86-7637-4FB4-9489-8DAE7FA5E115}" type="VALUE">
                      <a:rPr lang="en-US" sz="1050" smtClean="0"/>
                      <a:pPr/>
                      <a:t>[VALOR]</a:t>
                    </a:fld>
                    <a:r>
                      <a:rPr lang="en-US" sz="1050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B66-41E3-A955-16743D4B5601}"/>
                </c:ext>
              </c:extLst>
            </c:dLbl>
            <c:dLbl>
              <c:idx val="1"/>
              <c:layout>
                <c:manualLayout>
                  <c:x val="1.3883969372182211E-3"/>
                  <c:y val="6.8684004489629122E-2"/>
                </c:manualLayout>
              </c:layout>
              <c:tx>
                <c:rich>
                  <a:bodyPr/>
                  <a:lstStyle/>
                  <a:p>
                    <a:fld id="{81A2D61D-CBA7-4708-941C-BD88FFC9A02E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B66-41E3-A955-16743D4B5601}"/>
                </c:ext>
              </c:extLst>
            </c:dLbl>
            <c:dLbl>
              <c:idx val="2"/>
              <c:layout>
                <c:manualLayout>
                  <c:x val="-4.1651908116547651E-3"/>
                  <c:y val="7.9250774411110531E-2"/>
                </c:manualLayout>
              </c:layout>
              <c:tx>
                <c:rich>
                  <a:bodyPr/>
                  <a:lstStyle/>
                  <a:p>
                    <a:fld id="{E9C8C5E9-E738-4643-AFF8-D05A50F346AD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B66-41E3-A955-16743D4B5601}"/>
                </c:ext>
              </c:extLst>
            </c:dLbl>
            <c:dLbl>
              <c:idx val="3"/>
              <c:layout>
                <c:manualLayout>
                  <c:x val="4.1651908116546628E-3"/>
                  <c:y val="6.6042312009258822E-2"/>
                </c:manualLayout>
              </c:layout>
              <c:tx>
                <c:rich>
                  <a:bodyPr/>
                  <a:lstStyle/>
                  <a:p>
                    <a:fld id="{34C78522-5FE4-43C7-9E5C-31B0DA31B9C7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B66-41E3-A955-16743D4B56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SRP2</c:v>
                </c:pt>
                <c:pt idx="1">
                  <c:v>VARICELA </c:v>
                </c:pt>
                <c:pt idx="2">
                  <c:v>FIEBRE AMARILLA </c:v>
                </c:pt>
                <c:pt idx="3">
                  <c:v>DPT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105</c:v>
                </c:pt>
                <c:pt idx="1">
                  <c:v>121</c:v>
                </c:pt>
                <c:pt idx="2">
                  <c:v>121</c:v>
                </c:pt>
                <c:pt idx="3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B66-41E3-A955-16743D4B56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646676144"/>
        <c:axId val="-1646682672"/>
        <c:axId val="0"/>
      </c:bar3DChart>
      <c:catAx>
        <c:axId val="-164667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400" b="1" strike="noStrike" spc="-1">
                <a:solidFill>
                  <a:schemeClr val="tx1"/>
                </a:solidFill>
                <a:latin typeface="Arial"/>
                <a:ea typeface="DejaVu Sans"/>
              </a:defRPr>
            </a:pPr>
            <a:endParaRPr lang="es-EC"/>
          </a:p>
        </c:txPr>
        <c:crossAx val="-1646682672"/>
        <c:crosses val="autoZero"/>
        <c:auto val="1"/>
        <c:lblAlgn val="ctr"/>
        <c:lblOffset val="100"/>
        <c:noMultiLvlLbl val="1"/>
      </c:catAx>
      <c:valAx>
        <c:axId val="-1646682672"/>
        <c:scaling>
          <c:orientation val="minMax"/>
        </c:scaling>
        <c:delete val="1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crossAx val="-1646676144"/>
        <c:crosses val="autoZero"/>
        <c:crossBetween val="between"/>
      </c:valAx>
    </c:plotArea>
    <c:plotVisOnly val="1"/>
    <c:dispBlanksAs val="gap"/>
    <c:showDLblsOverMax val="1"/>
  </c:chart>
  <c:spPr>
    <a:noFill/>
    <a:ln>
      <a:solidFill>
        <a:srgbClr val="A9D18E"/>
      </a:solidFill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b="1" i="0" baseline="0" dirty="0">
                <a:effectLst/>
              </a:rPr>
              <a:t> ATENCIONES EN CONSULTA EXTERNA 2021-2024</a:t>
            </a:r>
            <a:endParaRPr lang="es-EC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0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8.3712883778761592E-17"/>
                  <c:y val="-1.6985134218224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0E6-4577-82EF-1869777397EF}"/>
                </c:ext>
              </c:extLst>
            </c:dLbl>
            <c:dLbl>
              <c:idx val="1"/>
              <c:layout>
                <c:manualLayout>
                  <c:x val="0"/>
                  <c:y val="-1.1323422812149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0E6-4577-82EF-1869777397EF}"/>
                </c:ext>
              </c:extLst>
            </c:dLbl>
            <c:dLbl>
              <c:idx val="2"/>
              <c:layout>
                <c:manualLayout>
                  <c:x val="5.3824118884339125E-3"/>
                  <c:y val="-8.2729176919602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0E6-4577-82EF-1869777397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'[PRAS ENERO-DICIEMBRE 2022.xlsx]Hoja43'!$A$4:$A$7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'[PRAS ENERO-DICIEMBRE 2022.xlsx]Hoja43'!$B$4:$B$7</c:f>
              <c:numCache>
                <c:formatCode>#,##0</c:formatCode>
                <c:ptCount val="4"/>
                <c:pt idx="0">
                  <c:v>315132</c:v>
                </c:pt>
                <c:pt idx="1">
                  <c:v>341262</c:v>
                </c:pt>
                <c:pt idx="2">
                  <c:v>595192</c:v>
                </c:pt>
                <c:pt idx="3">
                  <c:v>765730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E6-4577-82EF-186977739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-1878890784"/>
        <c:axId val="-1878889696"/>
        <c:axId val="0"/>
      </c:bar3DChart>
      <c:catAx>
        <c:axId val="-187889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878889696"/>
        <c:crosses val="autoZero"/>
        <c:auto val="1"/>
        <c:lblAlgn val="ctr"/>
        <c:lblOffset val="100"/>
        <c:noMultiLvlLbl val="0"/>
      </c:catAx>
      <c:valAx>
        <c:axId val="-18788896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187889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sz="1400" b="1" i="0" baseline="0" dirty="0">
                <a:solidFill>
                  <a:schemeClr val="tx1"/>
                </a:solidFill>
                <a:effectLst/>
              </a:rPr>
              <a:t>HISTORICO ATENCIONES EN CONSULTA EXTERNA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s-MX" sz="1400" b="1" i="0" baseline="0" dirty="0">
                <a:solidFill>
                  <a:schemeClr val="tx1"/>
                </a:solidFill>
                <a:effectLst/>
              </a:rPr>
              <a:t>2021-2024</a:t>
            </a:r>
            <a:endParaRPr lang="es-EC" sz="140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3948936617809476"/>
          <c:y val="5.97403278124489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528797513391791E-2"/>
          <c:y val="0.34127149459010675"/>
          <c:w val="0.95294240497321636"/>
          <c:h val="0.5157730593297390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085051575709123E-2"/>
                  <c:y val="-4.3733442680184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D6F-4746-BBAB-B0E3209C2D88}"/>
                </c:ext>
              </c:extLst>
            </c:dLbl>
            <c:dLbl>
              <c:idx val="1"/>
              <c:layout>
                <c:manualLayout>
                  <c:x val="1.4893225540779469E-2"/>
                  <c:y val="-4.709755365558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6F-4746-BBAB-B0E3209C2D88}"/>
                </c:ext>
              </c:extLst>
            </c:dLbl>
            <c:dLbl>
              <c:idx val="2"/>
              <c:layout>
                <c:manualLayout>
                  <c:x val="2.6807805973403046E-2"/>
                  <c:y val="-2.69128878031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D6F-4746-BBAB-B0E3209C2D88}"/>
                </c:ext>
              </c:extLst>
            </c:dLbl>
            <c:dLbl>
              <c:idx val="3"/>
              <c:layout>
                <c:manualLayout>
                  <c:x val="2.382916086524715E-2"/>
                  <c:y val="-5.3825775606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D6F-4746-BBAB-B0E3209C2D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Hoja43!$A$19:$A$22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Hoja43!$B$19:$B$22</c:f>
              <c:numCache>
                <c:formatCode>#,##0</c:formatCode>
                <c:ptCount val="4"/>
                <c:pt idx="0">
                  <c:v>16648</c:v>
                </c:pt>
                <c:pt idx="1">
                  <c:v>21220</c:v>
                </c:pt>
                <c:pt idx="2">
                  <c:v>34897</c:v>
                </c:pt>
                <c:pt idx="3">
                  <c:v>33018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6F-4746-BBAB-B0E3209C2D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878887520"/>
        <c:axId val="-1878886976"/>
        <c:axId val="0"/>
      </c:bar3DChart>
      <c:catAx>
        <c:axId val="-187888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878886976"/>
        <c:crosses val="autoZero"/>
        <c:auto val="1"/>
        <c:lblAlgn val="ctr"/>
        <c:lblOffset val="100"/>
        <c:noMultiLvlLbl val="0"/>
      </c:catAx>
      <c:valAx>
        <c:axId val="-18788869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187888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>
          <a:lumMod val="75000"/>
        </a:schemeClr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4" Type="http://schemas.openxmlformats.org/officeDocument/2006/relationships/image" Target="../media/image36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image" Target="../media/image30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g"/><Relationship Id="rId4" Type="http://schemas.openxmlformats.org/officeDocument/2006/relationships/image" Target="../media/image36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BBBDDB-18BC-4844-B45E-E84E621BFCC4}" type="doc">
      <dgm:prSet loTypeId="urn:microsoft.com/office/officeart/2005/8/layout/hierarchy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F8E8CD0-EB20-4B38-9BC1-3490AD622071}">
      <dgm:prSet phldrT="[Texto]" custT="1"/>
      <dgm:spPr/>
      <dgm:t>
        <a:bodyPr/>
        <a:lstStyle/>
        <a:p>
          <a:r>
            <a:rPr lang="es-EC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POBLACIÓN</a:t>
          </a:r>
        </a:p>
        <a:p>
          <a:r>
            <a:rPr lang="es-EC" sz="1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143.818 habitantes</a:t>
          </a:r>
          <a:endParaRPr lang="es-EC" sz="16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ACE01F8-1582-4349-A568-65B957915CAF}" type="parTrans" cxnId="{566C0595-8482-478D-AAE3-43363DF7EFEB}">
      <dgm:prSet/>
      <dgm:spPr/>
      <dgm:t>
        <a:bodyPr/>
        <a:lstStyle/>
        <a:p>
          <a:endParaRPr lang="es-EC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02893ED-C55C-44B5-846A-5A857F0D29FA}" type="sibTrans" cxnId="{566C0595-8482-478D-AAE3-43363DF7EFEB}">
      <dgm:prSet/>
      <dgm:spPr/>
      <dgm:t>
        <a:bodyPr/>
        <a:lstStyle/>
        <a:p>
          <a:endParaRPr lang="es-EC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EB72739-DFAF-4ED1-ABDF-F42FC327C356}">
      <dgm:prSet phldrT="[Texto]" custT="1"/>
      <dgm:spPr/>
      <dgm:t>
        <a:bodyPr/>
        <a:lstStyle/>
        <a:p>
          <a:r>
            <a:rPr lang="es-EC" sz="1400" b="1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rPr>
            <a:t>Mujeres 73.511</a:t>
          </a:r>
          <a:endParaRPr lang="es-EC" sz="1400" dirty="0">
            <a:latin typeface="+mn-lt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279637C5-3B6D-4BD1-95FD-8B6CA910984C}" type="parTrans" cxnId="{7282B411-CF56-4A14-A2AC-D66E70A72171}">
      <dgm:prSet/>
      <dgm:spPr/>
      <dgm:t>
        <a:bodyPr/>
        <a:lstStyle/>
        <a:p>
          <a:endParaRPr lang="es-EC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38DD424-C4B0-4F06-AE5D-CF5C19699CA5}" type="sibTrans" cxnId="{7282B411-CF56-4A14-A2AC-D66E70A72171}">
      <dgm:prSet/>
      <dgm:spPr/>
      <dgm:t>
        <a:bodyPr/>
        <a:lstStyle/>
        <a:p>
          <a:endParaRPr lang="es-EC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EB05B54-979F-44E5-ABD3-2C1CDFDED3C5}">
      <dgm:prSet phldrT="[Texto]" custT="1"/>
      <dgm:spPr/>
      <dgm:t>
        <a:bodyPr/>
        <a:lstStyle/>
        <a:p>
          <a:r>
            <a:rPr lang="es-EC" sz="1400" b="1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rPr>
            <a:t>Hombres 70.307</a:t>
          </a:r>
          <a:endParaRPr lang="es-EC" sz="1400" dirty="0">
            <a:latin typeface="+mn-lt"/>
            <a:ea typeface="Cambria" panose="02040503050406030204" pitchFamily="18" charset="0"/>
          </a:endParaRPr>
        </a:p>
      </dgm:t>
    </dgm:pt>
    <dgm:pt modelId="{62F4F35C-A1AA-41D7-8A05-6FF448261C12}" type="parTrans" cxnId="{890F42A9-41D5-40B6-BDDF-3E7EBDBDCE64}">
      <dgm:prSet/>
      <dgm:spPr/>
      <dgm:t>
        <a:bodyPr/>
        <a:lstStyle/>
        <a:p>
          <a:endParaRPr lang="es-EC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59E9254-9B2D-4350-8940-0F549FD9E4E8}" type="sibTrans" cxnId="{890F42A9-41D5-40B6-BDDF-3E7EBDBDCE64}">
      <dgm:prSet/>
      <dgm:spPr/>
      <dgm:t>
        <a:bodyPr/>
        <a:lstStyle/>
        <a:p>
          <a:endParaRPr lang="es-EC" sz="1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96DE914-2BB9-43D2-8EC3-B5E73116C645}" type="pres">
      <dgm:prSet presAssocID="{6FBBBDDB-18BC-4844-B45E-E84E621BFCC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54621641-F161-483B-9175-CF8E614121B8}" type="pres">
      <dgm:prSet presAssocID="{7F8E8CD0-EB20-4B38-9BC1-3490AD622071}" presName="vertOne" presStyleCnt="0"/>
      <dgm:spPr/>
    </dgm:pt>
    <dgm:pt modelId="{06873D03-981D-4B02-85AA-95F0AE1274D0}" type="pres">
      <dgm:prSet presAssocID="{7F8E8CD0-EB20-4B38-9BC1-3490AD622071}" presName="txOne" presStyleLbl="node0" presStyleIdx="0" presStyleCnt="1" custScaleY="20852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CDC7543-44D6-4B8A-9DE9-7AC23341DADB}" type="pres">
      <dgm:prSet presAssocID="{7F8E8CD0-EB20-4B38-9BC1-3490AD622071}" presName="parTransOne" presStyleCnt="0"/>
      <dgm:spPr/>
    </dgm:pt>
    <dgm:pt modelId="{1FE42C48-0E2D-480B-9893-632CF8E5A82C}" type="pres">
      <dgm:prSet presAssocID="{7F8E8CD0-EB20-4B38-9BC1-3490AD622071}" presName="horzOne" presStyleCnt="0"/>
      <dgm:spPr/>
    </dgm:pt>
    <dgm:pt modelId="{9E2C5CE2-CFC0-46B2-9461-77B248FAFD2F}" type="pres">
      <dgm:prSet presAssocID="{CEB72739-DFAF-4ED1-ABDF-F42FC327C356}" presName="vertTwo" presStyleCnt="0"/>
      <dgm:spPr/>
    </dgm:pt>
    <dgm:pt modelId="{4664BFCD-84AC-43E5-AF34-185162BEF2B7}" type="pres">
      <dgm:prSet presAssocID="{CEB72739-DFAF-4ED1-ABDF-F42FC327C356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5501F8A-27CC-492F-8496-152F83C3AB3D}" type="pres">
      <dgm:prSet presAssocID="{CEB72739-DFAF-4ED1-ABDF-F42FC327C356}" presName="horzTwo" presStyleCnt="0"/>
      <dgm:spPr/>
    </dgm:pt>
    <dgm:pt modelId="{4DD2BFA8-3BF8-447A-A69D-34B2DF0E4274}" type="pres">
      <dgm:prSet presAssocID="{438DD424-C4B0-4F06-AE5D-CF5C19699CA5}" presName="sibSpaceTwo" presStyleCnt="0"/>
      <dgm:spPr/>
    </dgm:pt>
    <dgm:pt modelId="{877F2C7D-A3A3-42F0-B939-41812BF42699}" type="pres">
      <dgm:prSet presAssocID="{5EB05B54-979F-44E5-ABD3-2C1CDFDED3C5}" presName="vertTwo" presStyleCnt="0"/>
      <dgm:spPr/>
    </dgm:pt>
    <dgm:pt modelId="{F72E5885-BE2C-460F-833D-57C43F7B84B8}" type="pres">
      <dgm:prSet presAssocID="{5EB05B54-979F-44E5-ABD3-2C1CDFDED3C5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A1F306B-D867-42A8-9D81-9AD045190D0C}" type="pres">
      <dgm:prSet presAssocID="{5EB05B54-979F-44E5-ABD3-2C1CDFDED3C5}" presName="horzTwo" presStyleCnt="0"/>
      <dgm:spPr/>
    </dgm:pt>
  </dgm:ptLst>
  <dgm:cxnLst>
    <dgm:cxn modelId="{78C8B4E7-ACB3-46EE-B778-CE50F20B7CF1}" type="presOf" srcId="{7F8E8CD0-EB20-4B38-9BC1-3490AD622071}" destId="{06873D03-981D-4B02-85AA-95F0AE1274D0}" srcOrd="0" destOrd="0" presId="urn:microsoft.com/office/officeart/2005/8/layout/hierarchy4"/>
    <dgm:cxn modelId="{28C6516E-CC6C-4C17-9F61-7F5F2519C1DE}" type="presOf" srcId="{CEB72739-DFAF-4ED1-ABDF-F42FC327C356}" destId="{4664BFCD-84AC-43E5-AF34-185162BEF2B7}" srcOrd="0" destOrd="0" presId="urn:microsoft.com/office/officeart/2005/8/layout/hierarchy4"/>
    <dgm:cxn modelId="{7282B411-CF56-4A14-A2AC-D66E70A72171}" srcId="{7F8E8CD0-EB20-4B38-9BC1-3490AD622071}" destId="{CEB72739-DFAF-4ED1-ABDF-F42FC327C356}" srcOrd="0" destOrd="0" parTransId="{279637C5-3B6D-4BD1-95FD-8B6CA910984C}" sibTransId="{438DD424-C4B0-4F06-AE5D-CF5C19699CA5}"/>
    <dgm:cxn modelId="{B7043EBE-F469-42E8-AC92-1F89D446FD63}" type="presOf" srcId="{6FBBBDDB-18BC-4844-B45E-E84E621BFCC4}" destId="{396DE914-2BB9-43D2-8EC3-B5E73116C645}" srcOrd="0" destOrd="0" presId="urn:microsoft.com/office/officeart/2005/8/layout/hierarchy4"/>
    <dgm:cxn modelId="{566C0595-8482-478D-AAE3-43363DF7EFEB}" srcId="{6FBBBDDB-18BC-4844-B45E-E84E621BFCC4}" destId="{7F8E8CD0-EB20-4B38-9BC1-3490AD622071}" srcOrd="0" destOrd="0" parTransId="{1ACE01F8-1582-4349-A568-65B957915CAF}" sibTransId="{302893ED-C55C-44B5-846A-5A857F0D29FA}"/>
    <dgm:cxn modelId="{890F42A9-41D5-40B6-BDDF-3E7EBDBDCE64}" srcId="{7F8E8CD0-EB20-4B38-9BC1-3490AD622071}" destId="{5EB05B54-979F-44E5-ABD3-2C1CDFDED3C5}" srcOrd="1" destOrd="0" parTransId="{62F4F35C-A1AA-41D7-8A05-6FF448261C12}" sibTransId="{959E9254-9B2D-4350-8940-0F549FD9E4E8}"/>
    <dgm:cxn modelId="{89A8CD56-E214-471A-AEFD-75771EFA80DE}" type="presOf" srcId="{5EB05B54-979F-44E5-ABD3-2C1CDFDED3C5}" destId="{F72E5885-BE2C-460F-833D-57C43F7B84B8}" srcOrd="0" destOrd="0" presId="urn:microsoft.com/office/officeart/2005/8/layout/hierarchy4"/>
    <dgm:cxn modelId="{4D6D3B06-098A-418A-834B-E93C9BB331AD}" type="presParOf" srcId="{396DE914-2BB9-43D2-8EC3-B5E73116C645}" destId="{54621641-F161-483B-9175-CF8E614121B8}" srcOrd="0" destOrd="0" presId="urn:microsoft.com/office/officeart/2005/8/layout/hierarchy4"/>
    <dgm:cxn modelId="{134976C2-7114-403D-922F-1B345A6A966D}" type="presParOf" srcId="{54621641-F161-483B-9175-CF8E614121B8}" destId="{06873D03-981D-4B02-85AA-95F0AE1274D0}" srcOrd="0" destOrd="0" presId="urn:microsoft.com/office/officeart/2005/8/layout/hierarchy4"/>
    <dgm:cxn modelId="{59701854-2118-4F26-9B16-CD20D4C77429}" type="presParOf" srcId="{54621641-F161-483B-9175-CF8E614121B8}" destId="{ACDC7543-44D6-4B8A-9DE9-7AC23341DADB}" srcOrd="1" destOrd="0" presId="urn:microsoft.com/office/officeart/2005/8/layout/hierarchy4"/>
    <dgm:cxn modelId="{8668D789-B155-43C8-9613-24F74155A32F}" type="presParOf" srcId="{54621641-F161-483B-9175-CF8E614121B8}" destId="{1FE42C48-0E2D-480B-9893-632CF8E5A82C}" srcOrd="2" destOrd="0" presId="urn:microsoft.com/office/officeart/2005/8/layout/hierarchy4"/>
    <dgm:cxn modelId="{F489C926-E40F-4748-8A45-DA95A6236D9D}" type="presParOf" srcId="{1FE42C48-0E2D-480B-9893-632CF8E5A82C}" destId="{9E2C5CE2-CFC0-46B2-9461-77B248FAFD2F}" srcOrd="0" destOrd="0" presId="urn:microsoft.com/office/officeart/2005/8/layout/hierarchy4"/>
    <dgm:cxn modelId="{8FEC97BF-1ADB-4213-BF43-99937C7E1818}" type="presParOf" srcId="{9E2C5CE2-CFC0-46B2-9461-77B248FAFD2F}" destId="{4664BFCD-84AC-43E5-AF34-185162BEF2B7}" srcOrd="0" destOrd="0" presId="urn:microsoft.com/office/officeart/2005/8/layout/hierarchy4"/>
    <dgm:cxn modelId="{14AB420B-0828-439D-90E8-417ED188D8F5}" type="presParOf" srcId="{9E2C5CE2-CFC0-46B2-9461-77B248FAFD2F}" destId="{A5501F8A-27CC-492F-8496-152F83C3AB3D}" srcOrd="1" destOrd="0" presId="urn:microsoft.com/office/officeart/2005/8/layout/hierarchy4"/>
    <dgm:cxn modelId="{F74AC204-9E62-4A93-A906-F22B4B08A897}" type="presParOf" srcId="{1FE42C48-0E2D-480B-9893-632CF8E5A82C}" destId="{4DD2BFA8-3BF8-447A-A69D-34B2DF0E4274}" srcOrd="1" destOrd="0" presId="urn:microsoft.com/office/officeart/2005/8/layout/hierarchy4"/>
    <dgm:cxn modelId="{2900831A-8E11-4CA6-827E-12D40887FF2E}" type="presParOf" srcId="{1FE42C48-0E2D-480B-9893-632CF8E5A82C}" destId="{877F2C7D-A3A3-42F0-B939-41812BF42699}" srcOrd="2" destOrd="0" presId="urn:microsoft.com/office/officeart/2005/8/layout/hierarchy4"/>
    <dgm:cxn modelId="{957CA630-1CB3-4308-ADEB-511B4C3906E9}" type="presParOf" srcId="{877F2C7D-A3A3-42F0-B939-41812BF42699}" destId="{F72E5885-BE2C-460F-833D-57C43F7B84B8}" srcOrd="0" destOrd="0" presId="urn:microsoft.com/office/officeart/2005/8/layout/hierarchy4"/>
    <dgm:cxn modelId="{B3D3E7EA-C070-4482-9BEE-B93D29BAE8DB}" type="presParOf" srcId="{877F2C7D-A3A3-42F0-B939-41812BF42699}" destId="{6A1F306B-D867-42A8-9D81-9AD045190D0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C2BBD2B-9ACB-490A-8753-4C179CDEF94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0057105-FB82-48DD-A2BD-02FC90E8C588}">
      <dgm:prSet phldrT="[Texto]" custT="1"/>
      <dgm:spPr/>
      <dgm:t>
        <a:bodyPr/>
        <a:lstStyle/>
        <a:p>
          <a:r>
            <a:rPr lang="es-EC" sz="2000" b="1" i="1" spc="-1" dirty="0" smtClean="0">
              <a:solidFill>
                <a:schemeClr val="tx1"/>
              </a:solidFill>
              <a:latin typeface="+mn-lt"/>
            </a:rPr>
            <a:t>PREVENCIÓN DE LA HIPERTENSIÓN ARTERIAL</a:t>
          </a:r>
          <a:endParaRPr lang="es-EC" sz="2000" spc="-1" dirty="0" smtClean="0">
            <a:solidFill>
              <a:schemeClr val="tx1"/>
            </a:solidFill>
            <a:latin typeface="+mn-lt"/>
          </a:endParaRPr>
        </a:p>
        <a:p>
          <a:r>
            <a:rPr lang="es-EC" sz="2000" spc="-1" dirty="0" smtClean="0">
              <a:solidFill>
                <a:schemeClr val="tx1"/>
              </a:solidFill>
              <a:latin typeface="+mn-lt"/>
            </a:rPr>
            <a:t>Población objetivo mayor a 18 años de edad</a:t>
          </a:r>
          <a:endParaRPr lang="es-ES" sz="2000" dirty="0">
            <a:solidFill>
              <a:schemeClr val="tx1"/>
            </a:solidFill>
            <a:latin typeface="+mn-lt"/>
          </a:endParaRPr>
        </a:p>
      </dgm:t>
    </dgm:pt>
    <dgm:pt modelId="{4060A306-387D-480E-954F-008BCD8B3263}" type="parTrans" cxnId="{43337FC7-6595-40A9-A918-398E4E322DFF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1D892F3B-CB41-411F-8321-1E24D42A70BB}" type="sibTrans" cxnId="{43337FC7-6595-40A9-A918-398E4E322DFF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5BE624BE-3A5D-469D-9AE1-18A834830EDA}">
      <dgm:prSet phldrT="[Texto]" custT="1"/>
      <dgm:spPr/>
      <dgm:t>
        <a:bodyPr/>
        <a:lstStyle/>
        <a:p>
          <a:r>
            <a:rPr lang="es-EC" sz="2000" b="1" strike="noStrike" spc="-1" dirty="0" smtClean="0">
              <a:solidFill>
                <a:srgbClr val="000000"/>
              </a:solidFill>
              <a:latin typeface="+mn-lt"/>
              <a:ea typeface="Arial"/>
            </a:rPr>
            <a:t>31884</a:t>
          </a:r>
          <a:r>
            <a:rPr lang="es-EC" sz="20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 tamizajes realizados</a:t>
          </a:r>
          <a:endParaRPr lang="es-ES" sz="2000" dirty="0">
            <a:latin typeface="+mn-lt"/>
          </a:endParaRPr>
        </a:p>
      </dgm:t>
    </dgm:pt>
    <dgm:pt modelId="{A53DCD25-3BE5-4873-B848-05DC0A810A09}" type="parTrans" cxnId="{CA850B47-8B96-47E9-AA02-52E46A9F3679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9E80461A-59FD-4BE1-893F-5E82A086F41C}" type="sibTrans" cxnId="{CA850B47-8B96-47E9-AA02-52E46A9F3679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B815129C-88EF-4B1D-8992-16D7FE6FFA9A}">
      <dgm:prSet phldrT="[Texto]" custT="1"/>
      <dgm:spPr/>
      <dgm:t>
        <a:bodyPr/>
        <a:lstStyle/>
        <a:p>
          <a:r>
            <a:rPr lang="es-EC" sz="2000" b="1" i="1" strike="noStrike" spc="-1" dirty="0" smtClean="0">
              <a:solidFill>
                <a:srgbClr val="000000"/>
              </a:solidFill>
              <a:latin typeface="+mn-lt"/>
              <a:ea typeface="Arial"/>
            </a:rPr>
            <a:t>PREVENCIÓN DEL CÁNCER DE CUELLO UTERINO</a:t>
          </a:r>
          <a:endParaRPr lang="es-EC" sz="2000" b="0" strike="noStrike" spc="-1" dirty="0" smtClean="0">
            <a:latin typeface="+mn-lt"/>
          </a:endParaRPr>
        </a:p>
        <a:p>
          <a:r>
            <a:rPr lang="es-EC" sz="20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Población objetivo 35-64 años de edad.</a:t>
          </a:r>
          <a:endParaRPr lang="es-ES" sz="2000" dirty="0">
            <a:latin typeface="+mn-lt"/>
          </a:endParaRPr>
        </a:p>
      </dgm:t>
    </dgm:pt>
    <dgm:pt modelId="{EFD1807B-72E7-4284-9F78-A677C80E45B1}" type="parTrans" cxnId="{9B5BCFB0-FC58-41F8-B3BE-D601502669E0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48D5F44B-E3F6-40A0-B05A-1E8555EC34EE}" type="sibTrans" cxnId="{9B5BCFB0-FC58-41F8-B3BE-D601502669E0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0D8A5AD0-B45C-48FB-A0F7-9B6558CB03F1}">
      <dgm:prSet phldrT="[Texto]" custT="1"/>
      <dgm:spPr/>
      <dgm:t>
        <a:bodyPr/>
        <a:lstStyle/>
        <a:p>
          <a:r>
            <a:rPr lang="es-EC" sz="2000" b="1" strike="noStrike" spc="-1" dirty="0" smtClean="0">
              <a:solidFill>
                <a:srgbClr val="000000"/>
              </a:solidFill>
              <a:latin typeface="+mn-lt"/>
              <a:ea typeface="Arial"/>
            </a:rPr>
            <a:t>1664</a:t>
          </a:r>
          <a:r>
            <a:rPr lang="es-EC" sz="20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 pruebas realizadas</a:t>
          </a:r>
          <a:endParaRPr lang="es-ES" sz="2000" dirty="0">
            <a:latin typeface="+mn-lt"/>
          </a:endParaRPr>
        </a:p>
      </dgm:t>
    </dgm:pt>
    <dgm:pt modelId="{E473B559-3628-482F-94E2-8DB0CE694A14}" type="parTrans" cxnId="{CF939E90-7FBD-4CBE-A4E9-71F85AFC3973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E080CDE7-0E19-428F-AA72-356042C9E715}" type="sibTrans" cxnId="{CF939E90-7FBD-4CBE-A4E9-71F85AFC3973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544609FE-ACD2-4417-BB20-22CF7DF9606A}">
      <dgm:prSet custT="1"/>
      <dgm:spPr/>
      <dgm:t>
        <a:bodyPr/>
        <a:lstStyle/>
        <a:p>
          <a:r>
            <a:rPr lang="es-EC" sz="2000" b="1" strike="noStrike" spc="-1" dirty="0" smtClean="0">
              <a:solidFill>
                <a:srgbClr val="000000"/>
              </a:solidFill>
              <a:latin typeface="+mn-lt"/>
              <a:ea typeface="Arial"/>
            </a:rPr>
            <a:t>413</a:t>
          </a:r>
          <a:r>
            <a:rPr lang="es-EC" sz="20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 pacientes diagnosticados con Hipertensión arterial</a:t>
          </a:r>
          <a:endParaRPr lang="es-ES" sz="2000" dirty="0">
            <a:latin typeface="+mn-lt"/>
          </a:endParaRPr>
        </a:p>
      </dgm:t>
    </dgm:pt>
    <dgm:pt modelId="{974F2832-74EE-45B0-B247-799454DAFECD}" type="parTrans" cxnId="{ECA0DC44-5342-4883-A5EA-0AC81EDECBCD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3199F2A1-9A3C-4313-9A30-E3AFF31E51DC}" type="sibTrans" cxnId="{ECA0DC44-5342-4883-A5EA-0AC81EDECBCD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7D8AD30E-507C-4795-BBE4-ED4A866649FB}">
      <dgm:prSet custT="1"/>
      <dgm:spPr/>
      <dgm:t>
        <a:bodyPr/>
        <a:lstStyle/>
        <a:p>
          <a:r>
            <a:rPr lang="es-EC" sz="2000" b="1" strike="noStrike" spc="-1" dirty="0" smtClean="0">
              <a:solidFill>
                <a:srgbClr val="000000"/>
              </a:solidFill>
              <a:latin typeface="+mn-lt"/>
              <a:ea typeface="Arial"/>
            </a:rPr>
            <a:t>203</a:t>
          </a:r>
          <a:r>
            <a:rPr lang="es-EC" sz="20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 resultados positivas del virus de papiloma humano</a:t>
          </a:r>
          <a:endParaRPr lang="es-EC" sz="2000" b="0" strike="noStrike" spc="-1" dirty="0" smtClean="0">
            <a:latin typeface="+mn-lt"/>
          </a:endParaRPr>
        </a:p>
      </dgm:t>
    </dgm:pt>
    <dgm:pt modelId="{C85824AF-9F22-4AB3-9331-AB7B7F548625}" type="parTrans" cxnId="{78E14C13-4ADE-487F-B09C-5F80E757C6FD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B1CC88C8-286C-495B-B9AD-441DE1E8BB50}" type="sibTrans" cxnId="{78E14C13-4ADE-487F-B09C-5F80E757C6FD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6D545CE5-737D-4F72-AB6F-5B3189C57CF2}">
      <dgm:prSet custT="1"/>
      <dgm:spPr/>
      <dgm:t>
        <a:bodyPr/>
        <a:lstStyle/>
        <a:p>
          <a:r>
            <a:rPr lang="es-EC" sz="20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Seguimiento pacientes positivas</a:t>
          </a:r>
          <a:r>
            <a:rPr lang="es-EC" sz="2000" b="1" strike="noStrike" spc="-1" dirty="0" smtClean="0">
              <a:solidFill>
                <a:srgbClr val="000000"/>
              </a:solidFill>
              <a:latin typeface="+mn-lt"/>
              <a:ea typeface="Arial"/>
            </a:rPr>
            <a:t> 53 </a:t>
          </a:r>
          <a:r>
            <a:rPr lang="es-EC" sz="20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citologías y </a:t>
          </a:r>
          <a:r>
            <a:rPr lang="es-EC" sz="2000" b="1" strike="noStrike" spc="-1" dirty="0" smtClean="0">
              <a:solidFill>
                <a:srgbClr val="000000"/>
              </a:solidFill>
              <a:latin typeface="+mn-lt"/>
              <a:ea typeface="Arial"/>
            </a:rPr>
            <a:t>46</a:t>
          </a:r>
          <a:r>
            <a:rPr lang="es-EC" sz="20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 colposcopias realizadas.</a:t>
          </a:r>
          <a:endParaRPr lang="es-EC" sz="2000" b="0" strike="noStrike" spc="-1" dirty="0">
            <a:latin typeface="+mn-lt"/>
          </a:endParaRPr>
        </a:p>
      </dgm:t>
    </dgm:pt>
    <dgm:pt modelId="{A19310E3-F7FB-49D6-86C9-8147223B0C5A}" type="parTrans" cxnId="{62211F0F-70FD-4A60-985F-A8CCAAF6C763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61DC1D28-4DDD-4F8E-ABF4-87361E2E1E3A}" type="sibTrans" cxnId="{62211F0F-70FD-4A60-985F-A8CCAAF6C763}">
      <dgm:prSet/>
      <dgm:spPr/>
      <dgm:t>
        <a:bodyPr/>
        <a:lstStyle/>
        <a:p>
          <a:endParaRPr lang="es-ES" sz="2000">
            <a:latin typeface="+mn-lt"/>
          </a:endParaRPr>
        </a:p>
      </dgm:t>
    </dgm:pt>
    <dgm:pt modelId="{9F75F6DA-25C1-430E-A774-25A4A5E297C5}" type="pres">
      <dgm:prSet presAssocID="{2C2BBD2B-9ACB-490A-8753-4C179CDEF9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7578CC6-9C7C-495B-9823-D5B1640D9575}" type="pres">
      <dgm:prSet presAssocID="{D0057105-FB82-48DD-A2BD-02FC90E8C588}" presName="linNode" presStyleCnt="0"/>
      <dgm:spPr/>
    </dgm:pt>
    <dgm:pt modelId="{216D173A-AB1D-4221-AA21-F0717D6197AC}" type="pres">
      <dgm:prSet presAssocID="{D0057105-FB82-48DD-A2BD-02FC90E8C588}" presName="parentText" presStyleLbl="node1" presStyleIdx="0" presStyleCnt="2" custScaleX="117287" custScaleY="7444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CD998E-B9CC-401F-B9E6-4615A0B6091D}" type="pres">
      <dgm:prSet presAssocID="{D0057105-FB82-48DD-A2BD-02FC90E8C588}" presName="descendantText" presStyleLbl="alignAccFollowNode1" presStyleIdx="0" presStyleCnt="2" custScaleY="756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1D68EE-3081-41B7-8CF3-9A199DE5E83B}" type="pres">
      <dgm:prSet presAssocID="{1D892F3B-CB41-411F-8321-1E24D42A70BB}" presName="sp" presStyleCnt="0"/>
      <dgm:spPr/>
    </dgm:pt>
    <dgm:pt modelId="{87DFCC91-7D11-46D1-B0E2-3AC7A323BDC5}" type="pres">
      <dgm:prSet presAssocID="{B815129C-88EF-4B1D-8992-16D7FE6FFA9A}" presName="linNode" presStyleCnt="0"/>
      <dgm:spPr/>
    </dgm:pt>
    <dgm:pt modelId="{E76EDB6A-5936-4076-8EAF-1530233FE284}" type="pres">
      <dgm:prSet presAssocID="{B815129C-88EF-4B1D-8992-16D7FE6FFA9A}" presName="parentText" presStyleLbl="node1" presStyleIdx="1" presStyleCnt="2" custScaleX="118749" custScaleY="7872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E13C38-C2D2-406B-909A-61AB87F80581}" type="pres">
      <dgm:prSet presAssocID="{B815129C-88EF-4B1D-8992-16D7FE6FFA9A}" presName="descendantText" presStyleLbl="alignAccFollowNode1" presStyleIdx="1" presStyleCnt="2" custScaleY="823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3337FC7-6595-40A9-A918-398E4E322DFF}" srcId="{2C2BBD2B-9ACB-490A-8753-4C179CDEF94E}" destId="{D0057105-FB82-48DD-A2BD-02FC90E8C588}" srcOrd="0" destOrd="0" parTransId="{4060A306-387D-480E-954F-008BCD8B3263}" sibTransId="{1D892F3B-CB41-411F-8321-1E24D42A70BB}"/>
    <dgm:cxn modelId="{9B5BCFB0-FC58-41F8-B3BE-D601502669E0}" srcId="{2C2BBD2B-9ACB-490A-8753-4C179CDEF94E}" destId="{B815129C-88EF-4B1D-8992-16D7FE6FFA9A}" srcOrd="1" destOrd="0" parTransId="{EFD1807B-72E7-4284-9F78-A677C80E45B1}" sibTransId="{48D5F44B-E3F6-40A0-B05A-1E8555EC34EE}"/>
    <dgm:cxn modelId="{CF939E90-7FBD-4CBE-A4E9-71F85AFC3973}" srcId="{B815129C-88EF-4B1D-8992-16D7FE6FFA9A}" destId="{0D8A5AD0-B45C-48FB-A0F7-9B6558CB03F1}" srcOrd="0" destOrd="0" parTransId="{E473B559-3628-482F-94E2-8DB0CE694A14}" sibTransId="{E080CDE7-0E19-428F-AA72-356042C9E715}"/>
    <dgm:cxn modelId="{B60310C2-4C36-4866-BC48-04A591AD08F4}" type="presOf" srcId="{D0057105-FB82-48DD-A2BD-02FC90E8C588}" destId="{216D173A-AB1D-4221-AA21-F0717D6197AC}" srcOrd="0" destOrd="0" presId="urn:microsoft.com/office/officeart/2005/8/layout/vList5"/>
    <dgm:cxn modelId="{6796B956-2B60-4F9B-BBA2-E91C2B658FA7}" type="presOf" srcId="{2C2BBD2B-9ACB-490A-8753-4C179CDEF94E}" destId="{9F75F6DA-25C1-430E-A774-25A4A5E297C5}" srcOrd="0" destOrd="0" presId="urn:microsoft.com/office/officeart/2005/8/layout/vList5"/>
    <dgm:cxn modelId="{0401D6A6-1A97-4C95-8170-EA0EBBF75BA5}" type="presOf" srcId="{5BE624BE-3A5D-469D-9AE1-18A834830EDA}" destId="{EDCD998E-B9CC-401F-B9E6-4615A0B6091D}" srcOrd="0" destOrd="0" presId="urn:microsoft.com/office/officeart/2005/8/layout/vList5"/>
    <dgm:cxn modelId="{9705432C-7CFF-4545-8625-26E6961DAE34}" type="presOf" srcId="{7D8AD30E-507C-4795-BBE4-ED4A866649FB}" destId="{D7E13C38-C2D2-406B-909A-61AB87F80581}" srcOrd="0" destOrd="1" presId="urn:microsoft.com/office/officeart/2005/8/layout/vList5"/>
    <dgm:cxn modelId="{ECA0DC44-5342-4883-A5EA-0AC81EDECBCD}" srcId="{D0057105-FB82-48DD-A2BD-02FC90E8C588}" destId="{544609FE-ACD2-4417-BB20-22CF7DF9606A}" srcOrd="1" destOrd="0" parTransId="{974F2832-74EE-45B0-B247-799454DAFECD}" sibTransId="{3199F2A1-9A3C-4313-9A30-E3AFF31E51DC}"/>
    <dgm:cxn modelId="{47918B42-6CC7-41E1-8CAD-DC8B01811FAE}" type="presOf" srcId="{6D545CE5-737D-4F72-AB6F-5B3189C57CF2}" destId="{D7E13C38-C2D2-406B-909A-61AB87F80581}" srcOrd="0" destOrd="2" presId="urn:microsoft.com/office/officeart/2005/8/layout/vList5"/>
    <dgm:cxn modelId="{40594B45-DAD6-4BBA-9312-2997E1523BAD}" type="presOf" srcId="{544609FE-ACD2-4417-BB20-22CF7DF9606A}" destId="{EDCD998E-B9CC-401F-B9E6-4615A0B6091D}" srcOrd="0" destOrd="1" presId="urn:microsoft.com/office/officeart/2005/8/layout/vList5"/>
    <dgm:cxn modelId="{78E14C13-4ADE-487F-B09C-5F80E757C6FD}" srcId="{B815129C-88EF-4B1D-8992-16D7FE6FFA9A}" destId="{7D8AD30E-507C-4795-BBE4-ED4A866649FB}" srcOrd="1" destOrd="0" parTransId="{C85824AF-9F22-4AB3-9331-AB7B7F548625}" sibTransId="{B1CC88C8-286C-495B-B9AD-441DE1E8BB50}"/>
    <dgm:cxn modelId="{9CC6682F-8E4B-477D-BB49-89D18DB9BAF4}" type="presOf" srcId="{B815129C-88EF-4B1D-8992-16D7FE6FFA9A}" destId="{E76EDB6A-5936-4076-8EAF-1530233FE284}" srcOrd="0" destOrd="0" presId="urn:microsoft.com/office/officeart/2005/8/layout/vList5"/>
    <dgm:cxn modelId="{62211F0F-70FD-4A60-985F-A8CCAAF6C763}" srcId="{B815129C-88EF-4B1D-8992-16D7FE6FFA9A}" destId="{6D545CE5-737D-4F72-AB6F-5B3189C57CF2}" srcOrd="2" destOrd="0" parTransId="{A19310E3-F7FB-49D6-86C9-8147223B0C5A}" sibTransId="{61DC1D28-4DDD-4F8E-ABF4-87361E2E1E3A}"/>
    <dgm:cxn modelId="{BDBF808C-C1AA-4C1E-BE51-2964F1D6D53D}" type="presOf" srcId="{0D8A5AD0-B45C-48FB-A0F7-9B6558CB03F1}" destId="{D7E13C38-C2D2-406B-909A-61AB87F80581}" srcOrd="0" destOrd="0" presId="urn:microsoft.com/office/officeart/2005/8/layout/vList5"/>
    <dgm:cxn modelId="{CA850B47-8B96-47E9-AA02-52E46A9F3679}" srcId="{D0057105-FB82-48DD-A2BD-02FC90E8C588}" destId="{5BE624BE-3A5D-469D-9AE1-18A834830EDA}" srcOrd="0" destOrd="0" parTransId="{A53DCD25-3BE5-4873-B848-05DC0A810A09}" sibTransId="{9E80461A-59FD-4BE1-893F-5E82A086F41C}"/>
    <dgm:cxn modelId="{BEFFA4A3-EF5C-4947-9085-82B70C07CA9B}" type="presParOf" srcId="{9F75F6DA-25C1-430E-A774-25A4A5E297C5}" destId="{D7578CC6-9C7C-495B-9823-D5B1640D9575}" srcOrd="0" destOrd="0" presId="urn:microsoft.com/office/officeart/2005/8/layout/vList5"/>
    <dgm:cxn modelId="{F524D5F7-63B5-4055-BAFF-5F4524C2FFF9}" type="presParOf" srcId="{D7578CC6-9C7C-495B-9823-D5B1640D9575}" destId="{216D173A-AB1D-4221-AA21-F0717D6197AC}" srcOrd="0" destOrd="0" presId="urn:microsoft.com/office/officeart/2005/8/layout/vList5"/>
    <dgm:cxn modelId="{E71D78FE-C595-400A-AB35-B9248450E80C}" type="presParOf" srcId="{D7578CC6-9C7C-495B-9823-D5B1640D9575}" destId="{EDCD998E-B9CC-401F-B9E6-4615A0B6091D}" srcOrd="1" destOrd="0" presId="urn:microsoft.com/office/officeart/2005/8/layout/vList5"/>
    <dgm:cxn modelId="{8C423AED-8EFB-45D1-8D8E-3DBA1948947B}" type="presParOf" srcId="{9F75F6DA-25C1-430E-A774-25A4A5E297C5}" destId="{1D1D68EE-3081-41B7-8CF3-9A199DE5E83B}" srcOrd="1" destOrd="0" presId="urn:microsoft.com/office/officeart/2005/8/layout/vList5"/>
    <dgm:cxn modelId="{158F2B7B-7531-4898-A76E-B4BC83208857}" type="presParOf" srcId="{9F75F6DA-25C1-430E-A774-25A4A5E297C5}" destId="{87DFCC91-7D11-46D1-B0E2-3AC7A323BDC5}" srcOrd="2" destOrd="0" presId="urn:microsoft.com/office/officeart/2005/8/layout/vList5"/>
    <dgm:cxn modelId="{BD2C35C4-9883-4719-BF79-CC40EC4E5F54}" type="presParOf" srcId="{87DFCC91-7D11-46D1-B0E2-3AC7A323BDC5}" destId="{E76EDB6A-5936-4076-8EAF-1530233FE284}" srcOrd="0" destOrd="0" presId="urn:microsoft.com/office/officeart/2005/8/layout/vList5"/>
    <dgm:cxn modelId="{AE565A16-F2D4-4540-858C-3599F6DE2F64}" type="presParOf" srcId="{87DFCC91-7D11-46D1-B0E2-3AC7A323BDC5}" destId="{D7E13C38-C2D2-406B-909A-61AB87F8058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089E5BD-914F-4D3B-BC3D-516C51F66980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C06EA70-6569-4E01-AA72-751DC5FEB9D2}">
      <dgm:prSet phldrT="[Texto]" custT="1"/>
      <dgm:spPr/>
      <dgm:t>
        <a:bodyPr/>
        <a:lstStyle/>
        <a:p>
          <a:r>
            <a:rPr lang="es-EC" sz="2000" b="0" strike="noStrike" spc="-1" dirty="0" smtClean="0">
              <a:solidFill>
                <a:schemeClr val="tx1"/>
              </a:solidFill>
              <a:ea typeface="Roboto Medium"/>
            </a:rPr>
            <a:t>PREVENCIÓN</a:t>
          </a:r>
          <a:endParaRPr lang="es-EC" sz="2000" dirty="0">
            <a:solidFill>
              <a:schemeClr val="tx1"/>
            </a:solidFill>
          </a:endParaRPr>
        </a:p>
      </dgm:t>
    </dgm:pt>
    <dgm:pt modelId="{A0049C75-897F-4283-A053-DB61052F604B}" type="parTrans" cxnId="{E5AF2ECA-7844-4A51-B474-BDA09B1E8F71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29804B60-ADAD-4BFE-86D7-8E9BC1ECE9EF}" type="sibTrans" cxnId="{E5AF2ECA-7844-4A51-B474-BDA09B1E8F71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0CF316C9-D6C7-4329-BFBA-3577018AC742}">
      <dgm:prSet phldrT="[Texto]" custT="1"/>
      <dgm:spPr/>
      <dgm:t>
        <a:bodyPr/>
        <a:lstStyle/>
        <a:p>
          <a:r>
            <a:rPr lang="es-EC" sz="2000" b="1" strike="noStrike" spc="-1" dirty="0" smtClean="0">
              <a:solidFill>
                <a:schemeClr val="tx1"/>
              </a:solidFill>
              <a:ea typeface="Roboto"/>
            </a:rPr>
            <a:t>50 </a:t>
          </a:r>
          <a:r>
            <a:rPr lang="es-EC" sz="2000" b="0" strike="noStrike" spc="-1" dirty="0" smtClean="0">
              <a:solidFill>
                <a:schemeClr val="tx1"/>
              </a:solidFill>
              <a:ea typeface="Roboto"/>
            </a:rPr>
            <a:t>profesionales capacitados en el manejo y uso de extintores</a:t>
          </a:r>
          <a:endParaRPr lang="es-EC" sz="2000" b="0" strike="noStrike" spc="-1" dirty="0" smtClean="0">
            <a:solidFill>
              <a:schemeClr val="tx1"/>
            </a:solidFill>
          </a:endParaRPr>
        </a:p>
      </dgm:t>
    </dgm:pt>
    <dgm:pt modelId="{8EE59683-F495-4373-B250-F85F544C3125}" type="parTrans" cxnId="{1F454E7C-2B7C-4288-9393-495C84C06473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84D34AA1-D1B4-4A01-90E8-04D52D2BC7D1}" type="sibTrans" cxnId="{1F454E7C-2B7C-4288-9393-495C84C06473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6BE0B3EF-6A89-48B3-A0D6-3BC48FF75A49}">
      <dgm:prSet phldrT="[Texto]" custT="1"/>
      <dgm:spPr/>
      <dgm:t>
        <a:bodyPr/>
        <a:lstStyle/>
        <a:p>
          <a:r>
            <a:rPr lang="es-EC" sz="2000" b="1" strike="noStrike" spc="-1" dirty="0" smtClean="0">
              <a:solidFill>
                <a:schemeClr val="tx1"/>
              </a:solidFill>
              <a:ea typeface="Roboto"/>
            </a:rPr>
            <a:t>18</a:t>
          </a:r>
          <a:r>
            <a:rPr lang="es-EC" sz="2000" b="0" strike="noStrike" spc="-1" dirty="0" smtClean="0">
              <a:solidFill>
                <a:schemeClr val="tx1"/>
              </a:solidFill>
              <a:ea typeface="Roboto"/>
            </a:rPr>
            <a:t> profesionales certificados por OPS en  Sistema de Comando de Incidentes para Hospitales</a:t>
          </a:r>
          <a:endParaRPr lang="es-EC" sz="2000" dirty="0">
            <a:solidFill>
              <a:schemeClr val="tx1"/>
            </a:solidFill>
          </a:endParaRPr>
        </a:p>
      </dgm:t>
    </dgm:pt>
    <dgm:pt modelId="{8191E690-3815-4F5D-B0CD-3C9B0895058A}" type="parTrans" cxnId="{86EF6D98-96B6-4780-AFCE-A92C783C9992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4508CC5A-3DFF-400C-A193-09CA14031410}" type="sibTrans" cxnId="{86EF6D98-96B6-4780-AFCE-A92C783C9992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2CDBF172-437B-4125-9667-AD1E817448E6}">
      <dgm:prSet phldrT="[Texto]" custT="1"/>
      <dgm:spPr/>
      <dgm:t>
        <a:bodyPr/>
        <a:lstStyle/>
        <a:p>
          <a:r>
            <a:rPr lang="es-EC" sz="2000" b="0" strike="noStrike" spc="-1" dirty="0" smtClean="0">
              <a:solidFill>
                <a:schemeClr val="tx1"/>
              </a:solidFill>
              <a:ea typeface="Roboto Medium"/>
            </a:rPr>
            <a:t>PREPARACIÓN</a:t>
          </a:r>
          <a:endParaRPr lang="es-EC" sz="2000" dirty="0">
            <a:solidFill>
              <a:schemeClr val="tx1"/>
            </a:solidFill>
          </a:endParaRPr>
        </a:p>
      </dgm:t>
    </dgm:pt>
    <dgm:pt modelId="{532D688E-9B1A-47CB-B005-7BE3ECB913E9}" type="parTrans" cxnId="{6A1F25C2-C490-4F6B-A912-D5386684A73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A5FD485E-4318-4349-B7C3-DA47D59256F6}" type="sibTrans" cxnId="{6A1F25C2-C490-4F6B-A912-D5386684A736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A6515DB5-2006-40A7-85D1-DA41358BFEDF}">
      <dgm:prSet phldrT="[Texto]" custT="1"/>
      <dgm:spPr/>
      <dgm:t>
        <a:bodyPr/>
        <a:lstStyle/>
        <a:p>
          <a:r>
            <a:rPr lang="es-EC" sz="1800" b="1" strike="noStrike" spc="-1" dirty="0" smtClean="0">
              <a:solidFill>
                <a:schemeClr val="tx1"/>
              </a:solidFill>
              <a:ea typeface="Roboto"/>
            </a:rPr>
            <a:t>15</a:t>
          </a:r>
          <a:r>
            <a:rPr lang="es-EC" sz="1800" b="0" strike="noStrike" spc="-1" dirty="0" smtClean="0">
              <a:solidFill>
                <a:schemeClr val="tx1"/>
              </a:solidFill>
              <a:ea typeface="Roboto"/>
            </a:rPr>
            <a:t> Simulacros ejecutados en los establecimientos de salud con su respectivo informe</a:t>
          </a:r>
          <a:endParaRPr lang="es-EC" sz="1800" b="0" strike="noStrike" spc="-1" dirty="0" smtClean="0">
            <a:solidFill>
              <a:schemeClr val="tx1"/>
            </a:solidFill>
          </a:endParaRPr>
        </a:p>
      </dgm:t>
    </dgm:pt>
    <dgm:pt modelId="{1A22AEAF-5ECC-4107-9D9F-606F106D9F1F}" type="parTrans" cxnId="{3FDA1888-C323-491C-82FE-9220402464B1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DD5BA3B7-DE19-4D21-8618-B63DE63C7BBA}" type="sibTrans" cxnId="{3FDA1888-C323-491C-82FE-9220402464B1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DB8BE7C5-9D93-4B47-919B-DB6FB196AB92}">
      <dgm:prSet phldrT="[Texto]" custT="1"/>
      <dgm:spPr/>
      <dgm:t>
        <a:bodyPr/>
        <a:lstStyle/>
        <a:p>
          <a:pPr algn="ctr"/>
          <a:r>
            <a:rPr lang="es-EC" sz="1800" b="1" strike="noStrike" spc="-1" dirty="0" smtClean="0">
              <a:solidFill>
                <a:schemeClr val="tx1"/>
              </a:solidFill>
              <a:ea typeface="Roboto"/>
            </a:rPr>
            <a:t>12</a:t>
          </a:r>
          <a:r>
            <a:rPr lang="es-EC" sz="1800" b="0" strike="noStrike" spc="-1" dirty="0" smtClean="0">
              <a:solidFill>
                <a:schemeClr val="tx1"/>
              </a:solidFill>
              <a:ea typeface="Roboto"/>
            </a:rPr>
            <a:t> Planes de contingencia de feriados, adecentamiento,  conflicto armado internos, festividades y romerías.</a:t>
          </a:r>
          <a:endParaRPr lang="es-EC" sz="1800" dirty="0">
            <a:solidFill>
              <a:schemeClr val="tx1"/>
            </a:solidFill>
          </a:endParaRPr>
        </a:p>
      </dgm:t>
    </dgm:pt>
    <dgm:pt modelId="{6C1D66F2-082F-4D96-9185-D07EA97C3EC7}" type="parTrans" cxnId="{6164EAE5-933A-4522-B162-14A31FFBB981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B9D867D6-EBDD-4684-84D1-99B923560810}" type="sibTrans" cxnId="{6164EAE5-933A-4522-B162-14A31FFBB981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C743180C-0016-4223-A950-F523BC504891}">
      <dgm:prSet phldrT="[Texto]" custT="1"/>
      <dgm:spPr/>
      <dgm:t>
        <a:bodyPr/>
        <a:lstStyle/>
        <a:p>
          <a:r>
            <a:rPr lang="es-EC" sz="2000" b="0" strike="noStrike" spc="-1" dirty="0" smtClean="0">
              <a:solidFill>
                <a:schemeClr val="tx1"/>
              </a:solidFill>
              <a:ea typeface="Roboto Medium"/>
            </a:rPr>
            <a:t>RESPUESTA</a:t>
          </a:r>
          <a:endParaRPr lang="es-EC" sz="2000" dirty="0">
            <a:solidFill>
              <a:schemeClr val="tx1"/>
            </a:solidFill>
          </a:endParaRPr>
        </a:p>
      </dgm:t>
    </dgm:pt>
    <dgm:pt modelId="{3E4D0B42-09FD-42BE-869E-8274294FDDD1}" type="parTrans" cxnId="{15803BFB-09EF-4469-A025-B328E4B8F2EA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437630CD-5F4D-4615-89E1-B4410BE8AB78}" type="sibTrans" cxnId="{15803BFB-09EF-4469-A025-B328E4B8F2EA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C7B77591-FCEE-4653-BC45-C4A0BEB4725A}">
      <dgm:prSet phldrT="[Texto]" custT="1"/>
      <dgm:spPr/>
      <dgm:t>
        <a:bodyPr/>
        <a:lstStyle/>
        <a:p>
          <a:r>
            <a:rPr lang="es-EC" sz="2000" b="1" strike="noStrike" spc="-1" dirty="0" smtClean="0">
              <a:solidFill>
                <a:schemeClr val="tx1"/>
              </a:solidFill>
              <a:ea typeface="Roboto"/>
            </a:rPr>
            <a:t>16</a:t>
          </a:r>
          <a:r>
            <a:rPr lang="es-EC" sz="2000" b="0" strike="noStrike" spc="-1" dirty="0" smtClean="0">
              <a:solidFill>
                <a:schemeClr val="tx1"/>
              </a:solidFill>
              <a:ea typeface="Roboto"/>
            </a:rPr>
            <a:t> Planes de Respuesta de establecimientos de salud Aprobados</a:t>
          </a:r>
          <a:endParaRPr lang="es-EC" sz="2000" b="0" strike="noStrike" spc="-1" dirty="0" smtClean="0">
            <a:solidFill>
              <a:schemeClr val="tx1"/>
            </a:solidFill>
          </a:endParaRPr>
        </a:p>
      </dgm:t>
    </dgm:pt>
    <dgm:pt modelId="{EF9D65DC-31E2-4955-A808-22C9CF90A7B0}" type="parTrans" cxnId="{DF3D9814-CFB9-46DE-BC57-8A457E90EAF7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B8F1E222-5B4C-4F80-9BFF-F6EF68FB1F6E}" type="sibTrans" cxnId="{DF3D9814-CFB9-46DE-BC57-8A457E90EAF7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96FBDB84-DC66-4779-B0E0-F7FA5C36CBD8}">
      <dgm:prSet phldrT="[Texto]" custT="1"/>
      <dgm:spPr/>
      <dgm:t>
        <a:bodyPr/>
        <a:lstStyle/>
        <a:p>
          <a:r>
            <a:rPr lang="es-EC" sz="2000" b="1" strike="noStrike" spc="-1" dirty="0" smtClean="0">
              <a:solidFill>
                <a:schemeClr val="tx1"/>
              </a:solidFill>
              <a:ea typeface="Roboto"/>
            </a:rPr>
            <a:t>1</a:t>
          </a:r>
          <a:r>
            <a:rPr lang="es-EC" sz="2000" b="0" strike="noStrike" spc="-1" dirty="0" smtClean="0">
              <a:solidFill>
                <a:schemeClr val="tx1"/>
              </a:solidFill>
              <a:ea typeface="Roboto"/>
            </a:rPr>
            <a:t> Reporte de situación de eventualidad de accidente de avioneta en </a:t>
          </a:r>
          <a:r>
            <a:rPr lang="es-EC" sz="2000" b="0" strike="noStrike" spc="-1" dirty="0" err="1" smtClean="0">
              <a:solidFill>
                <a:schemeClr val="tx1"/>
              </a:solidFill>
              <a:ea typeface="Roboto"/>
            </a:rPr>
            <a:t>Mojanda</a:t>
          </a:r>
          <a:r>
            <a:rPr lang="es-EC" sz="2000" b="0" strike="noStrike" spc="-1" dirty="0" smtClean="0">
              <a:solidFill>
                <a:schemeClr val="tx1"/>
              </a:solidFill>
              <a:ea typeface="Roboto"/>
            </a:rPr>
            <a:t> </a:t>
          </a:r>
          <a:endParaRPr lang="es-EC" sz="2000" dirty="0">
            <a:solidFill>
              <a:schemeClr val="tx1"/>
            </a:solidFill>
          </a:endParaRPr>
        </a:p>
      </dgm:t>
    </dgm:pt>
    <dgm:pt modelId="{4A91B837-F7EC-4572-92CC-EAFAFDF110D3}" type="parTrans" cxnId="{352CF9DB-2A01-4D71-95DE-A980B032A9FE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BC13842B-91DC-479E-AD78-F825A6F11D0C}" type="sibTrans" cxnId="{352CF9DB-2A01-4D71-95DE-A980B032A9FE}">
      <dgm:prSet/>
      <dgm:spPr/>
      <dgm:t>
        <a:bodyPr/>
        <a:lstStyle/>
        <a:p>
          <a:endParaRPr lang="es-EC" sz="1800">
            <a:solidFill>
              <a:schemeClr val="tx1"/>
            </a:solidFill>
          </a:endParaRPr>
        </a:p>
      </dgm:t>
    </dgm:pt>
    <dgm:pt modelId="{D373B135-3679-4958-B048-598303BA326A}" type="pres">
      <dgm:prSet presAssocID="{1089E5BD-914F-4D3B-BC3D-516C51F6698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D39554F-5D38-49F8-A240-1F9A0367F84A}" type="pres">
      <dgm:prSet presAssocID="{2C06EA70-6569-4E01-AA72-751DC5FEB9D2}" presName="compNode" presStyleCnt="0"/>
      <dgm:spPr/>
    </dgm:pt>
    <dgm:pt modelId="{C74A225B-E481-4549-9BE1-AA5A8981EB28}" type="pres">
      <dgm:prSet presAssocID="{2C06EA70-6569-4E01-AA72-751DC5FEB9D2}" presName="aNode" presStyleLbl="bgShp" presStyleIdx="0" presStyleCnt="3"/>
      <dgm:spPr/>
      <dgm:t>
        <a:bodyPr/>
        <a:lstStyle/>
        <a:p>
          <a:endParaRPr lang="es-EC"/>
        </a:p>
      </dgm:t>
    </dgm:pt>
    <dgm:pt modelId="{D863E171-FE20-4512-884C-5CB89A57E99B}" type="pres">
      <dgm:prSet presAssocID="{2C06EA70-6569-4E01-AA72-751DC5FEB9D2}" presName="textNode" presStyleLbl="bgShp" presStyleIdx="0" presStyleCnt="3"/>
      <dgm:spPr/>
      <dgm:t>
        <a:bodyPr/>
        <a:lstStyle/>
        <a:p>
          <a:endParaRPr lang="es-EC"/>
        </a:p>
      </dgm:t>
    </dgm:pt>
    <dgm:pt modelId="{A5BEB617-3BB0-4380-ABC1-445D6021CA9E}" type="pres">
      <dgm:prSet presAssocID="{2C06EA70-6569-4E01-AA72-751DC5FEB9D2}" presName="compChildNode" presStyleCnt="0"/>
      <dgm:spPr/>
    </dgm:pt>
    <dgm:pt modelId="{9E45F01E-6946-48BB-905C-AB9EA3CEDAE2}" type="pres">
      <dgm:prSet presAssocID="{2C06EA70-6569-4E01-AA72-751DC5FEB9D2}" presName="theInnerList" presStyleCnt="0"/>
      <dgm:spPr/>
    </dgm:pt>
    <dgm:pt modelId="{930E43F4-E57D-4036-8ACE-429D6146657B}" type="pres">
      <dgm:prSet presAssocID="{0CF316C9-D6C7-4329-BFBA-3577018AC742}" presName="childNode" presStyleLbl="node1" presStyleIdx="0" presStyleCnt="6" custScaleX="119867" custScaleY="261562" custLinFactY="-41082" custLinFactNeighborX="-5916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D91AA0-31CD-432E-88CC-87DE7738DFFB}" type="pres">
      <dgm:prSet presAssocID="{0CF316C9-D6C7-4329-BFBA-3577018AC742}" presName="aSpace2" presStyleCnt="0"/>
      <dgm:spPr/>
    </dgm:pt>
    <dgm:pt modelId="{EBDB9B92-8A9B-4557-BB82-70BAABED29B9}" type="pres">
      <dgm:prSet presAssocID="{6BE0B3EF-6A89-48B3-A0D6-3BC48FF75A49}" presName="childNode" presStyleLbl="node1" presStyleIdx="1" presStyleCnt="6" custScaleX="122220" custScaleY="301293" custLinFactY="-26278" custLinFactNeighborX="-8219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BC9663-6550-4532-8EF9-852A487DD45D}" type="pres">
      <dgm:prSet presAssocID="{2C06EA70-6569-4E01-AA72-751DC5FEB9D2}" presName="aSpace" presStyleCnt="0"/>
      <dgm:spPr/>
    </dgm:pt>
    <dgm:pt modelId="{1942501A-CEB9-49E6-AF8F-B693AF17A547}" type="pres">
      <dgm:prSet presAssocID="{2CDBF172-437B-4125-9667-AD1E817448E6}" presName="compNode" presStyleCnt="0"/>
      <dgm:spPr/>
    </dgm:pt>
    <dgm:pt modelId="{8302A7A4-3E62-41E5-8142-AC2235BD48FE}" type="pres">
      <dgm:prSet presAssocID="{2CDBF172-437B-4125-9667-AD1E817448E6}" presName="aNode" presStyleLbl="bgShp" presStyleIdx="1" presStyleCnt="3"/>
      <dgm:spPr/>
      <dgm:t>
        <a:bodyPr/>
        <a:lstStyle/>
        <a:p>
          <a:endParaRPr lang="es-EC"/>
        </a:p>
      </dgm:t>
    </dgm:pt>
    <dgm:pt modelId="{338013D9-ED9F-4B56-ACA9-22DC66639BA1}" type="pres">
      <dgm:prSet presAssocID="{2CDBF172-437B-4125-9667-AD1E817448E6}" presName="textNode" presStyleLbl="bgShp" presStyleIdx="1" presStyleCnt="3"/>
      <dgm:spPr/>
      <dgm:t>
        <a:bodyPr/>
        <a:lstStyle/>
        <a:p>
          <a:endParaRPr lang="es-EC"/>
        </a:p>
      </dgm:t>
    </dgm:pt>
    <dgm:pt modelId="{28CCC9B8-C9E2-4EAB-B4FC-C9B21E6C60FE}" type="pres">
      <dgm:prSet presAssocID="{2CDBF172-437B-4125-9667-AD1E817448E6}" presName="compChildNode" presStyleCnt="0"/>
      <dgm:spPr/>
    </dgm:pt>
    <dgm:pt modelId="{ECEDDD1E-C34D-4DE8-B313-72AC359523E1}" type="pres">
      <dgm:prSet presAssocID="{2CDBF172-437B-4125-9667-AD1E817448E6}" presName="theInnerList" presStyleCnt="0"/>
      <dgm:spPr/>
    </dgm:pt>
    <dgm:pt modelId="{695AE5FD-8ED6-48D0-86AF-8381A85C0116}" type="pres">
      <dgm:prSet presAssocID="{A6515DB5-2006-40A7-85D1-DA41358BFEDF}" presName="childNode" presStyleLbl="node1" presStyleIdx="2" presStyleCnt="6" custScaleX="117981" custScaleY="232719" custLinFactY="-40928" custLinFactNeighborX="-1346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EB4A88-6FFA-4D21-A86D-3DF56E5DAAD1}" type="pres">
      <dgm:prSet presAssocID="{A6515DB5-2006-40A7-85D1-DA41358BFEDF}" presName="aSpace2" presStyleCnt="0"/>
      <dgm:spPr/>
    </dgm:pt>
    <dgm:pt modelId="{9013DDD1-981D-4808-AD7E-8491C6DD8C7D}" type="pres">
      <dgm:prSet presAssocID="{DB8BE7C5-9D93-4B47-919B-DB6FB196AB92}" presName="childNode" presStyleLbl="node1" presStyleIdx="3" presStyleCnt="6" custScaleX="123482" custScaleY="270111" custLinFactY="-18192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E8E272-3B22-4444-BD23-5C0C2DCB0DCF}" type="pres">
      <dgm:prSet presAssocID="{2CDBF172-437B-4125-9667-AD1E817448E6}" presName="aSpace" presStyleCnt="0"/>
      <dgm:spPr/>
    </dgm:pt>
    <dgm:pt modelId="{57D421BA-26A0-441B-96C3-99947F2402C3}" type="pres">
      <dgm:prSet presAssocID="{C743180C-0016-4223-A950-F523BC504891}" presName="compNode" presStyleCnt="0"/>
      <dgm:spPr/>
    </dgm:pt>
    <dgm:pt modelId="{2AB3299D-7D7F-40ED-A2D9-D9CED18466A8}" type="pres">
      <dgm:prSet presAssocID="{C743180C-0016-4223-A950-F523BC504891}" presName="aNode" presStyleLbl="bgShp" presStyleIdx="2" presStyleCnt="3"/>
      <dgm:spPr/>
      <dgm:t>
        <a:bodyPr/>
        <a:lstStyle/>
        <a:p>
          <a:endParaRPr lang="es-EC"/>
        </a:p>
      </dgm:t>
    </dgm:pt>
    <dgm:pt modelId="{E9F697B2-F854-4591-A8F7-12C409A61A74}" type="pres">
      <dgm:prSet presAssocID="{C743180C-0016-4223-A950-F523BC504891}" presName="textNode" presStyleLbl="bgShp" presStyleIdx="2" presStyleCnt="3"/>
      <dgm:spPr/>
      <dgm:t>
        <a:bodyPr/>
        <a:lstStyle/>
        <a:p>
          <a:endParaRPr lang="es-EC"/>
        </a:p>
      </dgm:t>
    </dgm:pt>
    <dgm:pt modelId="{59F0D051-E2F1-4281-842A-5C697B383F0A}" type="pres">
      <dgm:prSet presAssocID="{C743180C-0016-4223-A950-F523BC504891}" presName="compChildNode" presStyleCnt="0"/>
      <dgm:spPr/>
    </dgm:pt>
    <dgm:pt modelId="{E9FF1776-BBDF-4207-9520-C921765683FE}" type="pres">
      <dgm:prSet presAssocID="{C743180C-0016-4223-A950-F523BC504891}" presName="theInnerList" presStyleCnt="0"/>
      <dgm:spPr/>
    </dgm:pt>
    <dgm:pt modelId="{8412079B-C4D9-4866-8299-43F15690AAC9}" type="pres">
      <dgm:prSet presAssocID="{C7B77591-FCEE-4653-BC45-C4A0BEB4725A}" presName="childNode" presStyleLbl="node1" presStyleIdx="4" presStyleCnt="6" custScaleX="115542" custScaleY="176163" custLinFactY="-23438" custLinFactNeighborX="901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29869E-2208-466C-AADC-BFC86C8DB9BE}" type="pres">
      <dgm:prSet presAssocID="{C7B77591-FCEE-4653-BC45-C4A0BEB4725A}" presName="aSpace2" presStyleCnt="0"/>
      <dgm:spPr/>
    </dgm:pt>
    <dgm:pt modelId="{C96A18A3-5F3F-46BB-9322-17E4139C1EEC}" type="pres">
      <dgm:prSet presAssocID="{96FBDB84-DC66-4779-B0E0-F7FA5C36CBD8}" presName="childNode" presStyleLbl="node1" presStyleIdx="5" presStyleCnt="6" custScaleX="113375" custScaleY="197597" custLinFactY="-10910" custLinFactNeighborX="793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52CF9DB-2A01-4D71-95DE-A980B032A9FE}" srcId="{C743180C-0016-4223-A950-F523BC504891}" destId="{96FBDB84-DC66-4779-B0E0-F7FA5C36CBD8}" srcOrd="1" destOrd="0" parTransId="{4A91B837-F7EC-4572-92CC-EAFAFDF110D3}" sibTransId="{BC13842B-91DC-479E-AD78-F825A6F11D0C}"/>
    <dgm:cxn modelId="{6A1F25C2-C490-4F6B-A912-D5386684A736}" srcId="{1089E5BD-914F-4D3B-BC3D-516C51F66980}" destId="{2CDBF172-437B-4125-9667-AD1E817448E6}" srcOrd="1" destOrd="0" parTransId="{532D688E-9B1A-47CB-B005-7BE3ECB913E9}" sibTransId="{A5FD485E-4318-4349-B7C3-DA47D59256F6}"/>
    <dgm:cxn modelId="{B99B183C-AC6D-4E2F-ABCA-1EE2BD0EB258}" type="presOf" srcId="{2CDBF172-437B-4125-9667-AD1E817448E6}" destId="{338013D9-ED9F-4B56-ACA9-22DC66639BA1}" srcOrd="1" destOrd="0" presId="urn:microsoft.com/office/officeart/2005/8/layout/lProcess2"/>
    <dgm:cxn modelId="{4BB8462C-B533-4AAB-A960-45DD445A4B5E}" type="presOf" srcId="{C743180C-0016-4223-A950-F523BC504891}" destId="{E9F697B2-F854-4591-A8F7-12C409A61A74}" srcOrd="1" destOrd="0" presId="urn:microsoft.com/office/officeart/2005/8/layout/lProcess2"/>
    <dgm:cxn modelId="{DF3D9814-CFB9-46DE-BC57-8A457E90EAF7}" srcId="{C743180C-0016-4223-A950-F523BC504891}" destId="{C7B77591-FCEE-4653-BC45-C4A0BEB4725A}" srcOrd="0" destOrd="0" parTransId="{EF9D65DC-31E2-4955-A808-22C9CF90A7B0}" sibTransId="{B8F1E222-5B4C-4F80-9BFF-F6EF68FB1F6E}"/>
    <dgm:cxn modelId="{3FDA1888-C323-491C-82FE-9220402464B1}" srcId="{2CDBF172-437B-4125-9667-AD1E817448E6}" destId="{A6515DB5-2006-40A7-85D1-DA41358BFEDF}" srcOrd="0" destOrd="0" parTransId="{1A22AEAF-5ECC-4107-9D9F-606F106D9F1F}" sibTransId="{DD5BA3B7-DE19-4D21-8618-B63DE63C7BBA}"/>
    <dgm:cxn modelId="{D28F504F-36B4-40CC-A5E0-8B342B5A9ACE}" type="presOf" srcId="{96FBDB84-DC66-4779-B0E0-F7FA5C36CBD8}" destId="{C96A18A3-5F3F-46BB-9322-17E4139C1EEC}" srcOrd="0" destOrd="0" presId="urn:microsoft.com/office/officeart/2005/8/layout/lProcess2"/>
    <dgm:cxn modelId="{E5AF2ECA-7844-4A51-B474-BDA09B1E8F71}" srcId="{1089E5BD-914F-4D3B-BC3D-516C51F66980}" destId="{2C06EA70-6569-4E01-AA72-751DC5FEB9D2}" srcOrd="0" destOrd="0" parTransId="{A0049C75-897F-4283-A053-DB61052F604B}" sibTransId="{29804B60-ADAD-4BFE-86D7-8E9BC1ECE9EF}"/>
    <dgm:cxn modelId="{1F454E7C-2B7C-4288-9393-495C84C06473}" srcId="{2C06EA70-6569-4E01-AA72-751DC5FEB9D2}" destId="{0CF316C9-D6C7-4329-BFBA-3577018AC742}" srcOrd="0" destOrd="0" parTransId="{8EE59683-F495-4373-B250-F85F544C3125}" sibTransId="{84D34AA1-D1B4-4A01-90E8-04D52D2BC7D1}"/>
    <dgm:cxn modelId="{6164EAE5-933A-4522-B162-14A31FFBB981}" srcId="{2CDBF172-437B-4125-9667-AD1E817448E6}" destId="{DB8BE7C5-9D93-4B47-919B-DB6FB196AB92}" srcOrd="1" destOrd="0" parTransId="{6C1D66F2-082F-4D96-9185-D07EA97C3EC7}" sibTransId="{B9D867D6-EBDD-4684-84D1-99B923560810}"/>
    <dgm:cxn modelId="{40627248-807C-4DF8-8D5C-D84F14C6548F}" type="presOf" srcId="{DB8BE7C5-9D93-4B47-919B-DB6FB196AB92}" destId="{9013DDD1-981D-4808-AD7E-8491C6DD8C7D}" srcOrd="0" destOrd="0" presId="urn:microsoft.com/office/officeart/2005/8/layout/lProcess2"/>
    <dgm:cxn modelId="{48A4F403-594D-4327-8216-44267E0350B6}" type="presOf" srcId="{C7B77591-FCEE-4653-BC45-C4A0BEB4725A}" destId="{8412079B-C4D9-4866-8299-43F15690AAC9}" srcOrd="0" destOrd="0" presId="urn:microsoft.com/office/officeart/2005/8/layout/lProcess2"/>
    <dgm:cxn modelId="{849D4018-0A57-4BB9-B5DB-4D0A1D50AC05}" type="presOf" srcId="{2C06EA70-6569-4E01-AA72-751DC5FEB9D2}" destId="{D863E171-FE20-4512-884C-5CB89A57E99B}" srcOrd="1" destOrd="0" presId="urn:microsoft.com/office/officeart/2005/8/layout/lProcess2"/>
    <dgm:cxn modelId="{B0C7636E-3843-4EBE-B7A1-83F4A2C18641}" type="presOf" srcId="{6BE0B3EF-6A89-48B3-A0D6-3BC48FF75A49}" destId="{EBDB9B92-8A9B-4557-BB82-70BAABED29B9}" srcOrd="0" destOrd="0" presId="urn:microsoft.com/office/officeart/2005/8/layout/lProcess2"/>
    <dgm:cxn modelId="{98704D0D-1590-46E5-861D-D8E665023E3B}" type="presOf" srcId="{A6515DB5-2006-40A7-85D1-DA41358BFEDF}" destId="{695AE5FD-8ED6-48D0-86AF-8381A85C0116}" srcOrd="0" destOrd="0" presId="urn:microsoft.com/office/officeart/2005/8/layout/lProcess2"/>
    <dgm:cxn modelId="{86EF6D98-96B6-4780-AFCE-A92C783C9992}" srcId="{2C06EA70-6569-4E01-AA72-751DC5FEB9D2}" destId="{6BE0B3EF-6A89-48B3-A0D6-3BC48FF75A49}" srcOrd="1" destOrd="0" parTransId="{8191E690-3815-4F5D-B0CD-3C9B0895058A}" sibTransId="{4508CC5A-3DFF-400C-A193-09CA14031410}"/>
    <dgm:cxn modelId="{6E678F88-2ED9-48C2-832C-D461D26D0D03}" type="presOf" srcId="{C743180C-0016-4223-A950-F523BC504891}" destId="{2AB3299D-7D7F-40ED-A2D9-D9CED18466A8}" srcOrd="0" destOrd="0" presId="urn:microsoft.com/office/officeart/2005/8/layout/lProcess2"/>
    <dgm:cxn modelId="{15803BFB-09EF-4469-A025-B328E4B8F2EA}" srcId="{1089E5BD-914F-4D3B-BC3D-516C51F66980}" destId="{C743180C-0016-4223-A950-F523BC504891}" srcOrd="2" destOrd="0" parTransId="{3E4D0B42-09FD-42BE-869E-8274294FDDD1}" sibTransId="{437630CD-5F4D-4615-89E1-B4410BE8AB78}"/>
    <dgm:cxn modelId="{8B975ED4-5DFE-4193-AB86-E4EBD6314151}" type="presOf" srcId="{0CF316C9-D6C7-4329-BFBA-3577018AC742}" destId="{930E43F4-E57D-4036-8ACE-429D6146657B}" srcOrd="0" destOrd="0" presId="urn:microsoft.com/office/officeart/2005/8/layout/lProcess2"/>
    <dgm:cxn modelId="{B7F261AE-8778-465C-8F87-D6A66E936436}" type="presOf" srcId="{1089E5BD-914F-4D3B-BC3D-516C51F66980}" destId="{D373B135-3679-4958-B048-598303BA326A}" srcOrd="0" destOrd="0" presId="urn:microsoft.com/office/officeart/2005/8/layout/lProcess2"/>
    <dgm:cxn modelId="{B45FC68C-8EB0-4FEA-B732-A12490F9EB71}" type="presOf" srcId="{2CDBF172-437B-4125-9667-AD1E817448E6}" destId="{8302A7A4-3E62-41E5-8142-AC2235BD48FE}" srcOrd="0" destOrd="0" presId="urn:microsoft.com/office/officeart/2005/8/layout/lProcess2"/>
    <dgm:cxn modelId="{FB84CBF1-B5CF-4F77-BEFE-81CE8EE0B81E}" type="presOf" srcId="{2C06EA70-6569-4E01-AA72-751DC5FEB9D2}" destId="{C74A225B-E481-4549-9BE1-AA5A8981EB28}" srcOrd="0" destOrd="0" presId="urn:microsoft.com/office/officeart/2005/8/layout/lProcess2"/>
    <dgm:cxn modelId="{009F9052-A3FB-4F2E-9854-6E63D8672AB7}" type="presParOf" srcId="{D373B135-3679-4958-B048-598303BA326A}" destId="{CD39554F-5D38-49F8-A240-1F9A0367F84A}" srcOrd="0" destOrd="0" presId="urn:microsoft.com/office/officeart/2005/8/layout/lProcess2"/>
    <dgm:cxn modelId="{F9849763-B3D6-4C5D-81B5-795536E7EBF8}" type="presParOf" srcId="{CD39554F-5D38-49F8-A240-1F9A0367F84A}" destId="{C74A225B-E481-4549-9BE1-AA5A8981EB28}" srcOrd="0" destOrd="0" presId="urn:microsoft.com/office/officeart/2005/8/layout/lProcess2"/>
    <dgm:cxn modelId="{513093E7-DCE3-4929-AF68-4B5714769CFB}" type="presParOf" srcId="{CD39554F-5D38-49F8-A240-1F9A0367F84A}" destId="{D863E171-FE20-4512-884C-5CB89A57E99B}" srcOrd="1" destOrd="0" presId="urn:microsoft.com/office/officeart/2005/8/layout/lProcess2"/>
    <dgm:cxn modelId="{57D59918-96AF-4E5D-BCB0-2566F37026EF}" type="presParOf" srcId="{CD39554F-5D38-49F8-A240-1F9A0367F84A}" destId="{A5BEB617-3BB0-4380-ABC1-445D6021CA9E}" srcOrd="2" destOrd="0" presId="urn:microsoft.com/office/officeart/2005/8/layout/lProcess2"/>
    <dgm:cxn modelId="{3AFE19C2-A592-40E3-8C5E-CB859FDDADE9}" type="presParOf" srcId="{A5BEB617-3BB0-4380-ABC1-445D6021CA9E}" destId="{9E45F01E-6946-48BB-905C-AB9EA3CEDAE2}" srcOrd="0" destOrd="0" presId="urn:microsoft.com/office/officeart/2005/8/layout/lProcess2"/>
    <dgm:cxn modelId="{779BFC2D-ADC1-4A94-87B4-2B9D1FAAC268}" type="presParOf" srcId="{9E45F01E-6946-48BB-905C-AB9EA3CEDAE2}" destId="{930E43F4-E57D-4036-8ACE-429D6146657B}" srcOrd="0" destOrd="0" presId="urn:microsoft.com/office/officeart/2005/8/layout/lProcess2"/>
    <dgm:cxn modelId="{080B16B8-8F9F-4906-B614-AFECA6D9A158}" type="presParOf" srcId="{9E45F01E-6946-48BB-905C-AB9EA3CEDAE2}" destId="{93D91AA0-31CD-432E-88CC-87DE7738DFFB}" srcOrd="1" destOrd="0" presId="urn:microsoft.com/office/officeart/2005/8/layout/lProcess2"/>
    <dgm:cxn modelId="{AC4DC56D-7715-4B93-AA6E-F8C2D9D3AE11}" type="presParOf" srcId="{9E45F01E-6946-48BB-905C-AB9EA3CEDAE2}" destId="{EBDB9B92-8A9B-4557-BB82-70BAABED29B9}" srcOrd="2" destOrd="0" presId="urn:microsoft.com/office/officeart/2005/8/layout/lProcess2"/>
    <dgm:cxn modelId="{93F2BC90-FC6F-403D-AFEE-B16129E83CD7}" type="presParOf" srcId="{D373B135-3679-4958-B048-598303BA326A}" destId="{93BC9663-6550-4532-8EF9-852A487DD45D}" srcOrd="1" destOrd="0" presId="urn:microsoft.com/office/officeart/2005/8/layout/lProcess2"/>
    <dgm:cxn modelId="{894EAB18-1373-47BD-830E-6C4A7A7B3CC5}" type="presParOf" srcId="{D373B135-3679-4958-B048-598303BA326A}" destId="{1942501A-CEB9-49E6-AF8F-B693AF17A547}" srcOrd="2" destOrd="0" presId="urn:microsoft.com/office/officeart/2005/8/layout/lProcess2"/>
    <dgm:cxn modelId="{C15CA592-479F-4FDF-BAA4-810EB7DB419B}" type="presParOf" srcId="{1942501A-CEB9-49E6-AF8F-B693AF17A547}" destId="{8302A7A4-3E62-41E5-8142-AC2235BD48FE}" srcOrd="0" destOrd="0" presId="urn:microsoft.com/office/officeart/2005/8/layout/lProcess2"/>
    <dgm:cxn modelId="{843C5C40-7575-4711-9075-AB7B74AC9E83}" type="presParOf" srcId="{1942501A-CEB9-49E6-AF8F-B693AF17A547}" destId="{338013D9-ED9F-4B56-ACA9-22DC66639BA1}" srcOrd="1" destOrd="0" presId="urn:microsoft.com/office/officeart/2005/8/layout/lProcess2"/>
    <dgm:cxn modelId="{502AEC19-5C27-44A3-A3AB-37EE6D335924}" type="presParOf" srcId="{1942501A-CEB9-49E6-AF8F-B693AF17A547}" destId="{28CCC9B8-C9E2-4EAB-B4FC-C9B21E6C60FE}" srcOrd="2" destOrd="0" presId="urn:microsoft.com/office/officeart/2005/8/layout/lProcess2"/>
    <dgm:cxn modelId="{605ACDD3-7D38-415C-89AD-086F35B50FF6}" type="presParOf" srcId="{28CCC9B8-C9E2-4EAB-B4FC-C9B21E6C60FE}" destId="{ECEDDD1E-C34D-4DE8-B313-72AC359523E1}" srcOrd="0" destOrd="0" presId="urn:microsoft.com/office/officeart/2005/8/layout/lProcess2"/>
    <dgm:cxn modelId="{08D78070-DDC5-4B02-BB4F-09DFD289FCC3}" type="presParOf" srcId="{ECEDDD1E-C34D-4DE8-B313-72AC359523E1}" destId="{695AE5FD-8ED6-48D0-86AF-8381A85C0116}" srcOrd="0" destOrd="0" presId="urn:microsoft.com/office/officeart/2005/8/layout/lProcess2"/>
    <dgm:cxn modelId="{7B47D5EF-5FD5-4AA4-9706-B59ED22C35F7}" type="presParOf" srcId="{ECEDDD1E-C34D-4DE8-B313-72AC359523E1}" destId="{8FEB4A88-6FFA-4D21-A86D-3DF56E5DAAD1}" srcOrd="1" destOrd="0" presId="urn:microsoft.com/office/officeart/2005/8/layout/lProcess2"/>
    <dgm:cxn modelId="{BC6C0B5F-470D-4BF1-8D51-8AB2310CBEEC}" type="presParOf" srcId="{ECEDDD1E-C34D-4DE8-B313-72AC359523E1}" destId="{9013DDD1-981D-4808-AD7E-8491C6DD8C7D}" srcOrd="2" destOrd="0" presId="urn:microsoft.com/office/officeart/2005/8/layout/lProcess2"/>
    <dgm:cxn modelId="{21F1DE00-DC62-4FAD-8956-C6C1E688D8D6}" type="presParOf" srcId="{D373B135-3679-4958-B048-598303BA326A}" destId="{76E8E272-3B22-4444-BD23-5C0C2DCB0DCF}" srcOrd="3" destOrd="0" presId="urn:microsoft.com/office/officeart/2005/8/layout/lProcess2"/>
    <dgm:cxn modelId="{F272A834-1B0D-4038-A292-85A28804D995}" type="presParOf" srcId="{D373B135-3679-4958-B048-598303BA326A}" destId="{57D421BA-26A0-441B-96C3-99947F2402C3}" srcOrd="4" destOrd="0" presId="urn:microsoft.com/office/officeart/2005/8/layout/lProcess2"/>
    <dgm:cxn modelId="{CECC8238-5AB4-47B5-85AC-AAD87BDD1D0D}" type="presParOf" srcId="{57D421BA-26A0-441B-96C3-99947F2402C3}" destId="{2AB3299D-7D7F-40ED-A2D9-D9CED18466A8}" srcOrd="0" destOrd="0" presId="urn:microsoft.com/office/officeart/2005/8/layout/lProcess2"/>
    <dgm:cxn modelId="{A42CED75-0394-4482-B371-2C88DC9A1137}" type="presParOf" srcId="{57D421BA-26A0-441B-96C3-99947F2402C3}" destId="{E9F697B2-F854-4591-A8F7-12C409A61A74}" srcOrd="1" destOrd="0" presId="urn:microsoft.com/office/officeart/2005/8/layout/lProcess2"/>
    <dgm:cxn modelId="{AC941E05-8576-44D2-8CFE-B10EDE5DF273}" type="presParOf" srcId="{57D421BA-26A0-441B-96C3-99947F2402C3}" destId="{59F0D051-E2F1-4281-842A-5C697B383F0A}" srcOrd="2" destOrd="0" presId="urn:microsoft.com/office/officeart/2005/8/layout/lProcess2"/>
    <dgm:cxn modelId="{93965829-033A-4119-ACB8-92F9CFD9999A}" type="presParOf" srcId="{59F0D051-E2F1-4281-842A-5C697B383F0A}" destId="{E9FF1776-BBDF-4207-9520-C921765683FE}" srcOrd="0" destOrd="0" presId="urn:microsoft.com/office/officeart/2005/8/layout/lProcess2"/>
    <dgm:cxn modelId="{36D34ED9-B112-4CFD-B294-433851331E8F}" type="presParOf" srcId="{E9FF1776-BBDF-4207-9520-C921765683FE}" destId="{8412079B-C4D9-4866-8299-43F15690AAC9}" srcOrd="0" destOrd="0" presId="urn:microsoft.com/office/officeart/2005/8/layout/lProcess2"/>
    <dgm:cxn modelId="{13440E72-2A60-4916-B421-03A1A6B46CF9}" type="presParOf" srcId="{E9FF1776-BBDF-4207-9520-C921765683FE}" destId="{3B29869E-2208-466C-AADC-BFC86C8DB9BE}" srcOrd="1" destOrd="0" presId="urn:microsoft.com/office/officeart/2005/8/layout/lProcess2"/>
    <dgm:cxn modelId="{A674E8BD-C469-4561-A1BA-6BFE9F761E03}" type="presParOf" srcId="{E9FF1776-BBDF-4207-9520-C921765683FE}" destId="{C96A18A3-5F3F-46BB-9322-17E4139C1EE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3A6D891-4878-411C-93F6-E3457B4FD914}" type="doc">
      <dgm:prSet loTypeId="urn:microsoft.com/office/officeart/2008/layout/PictureStrips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DCF7035C-263C-49A8-BC9D-96B78AE65491}">
      <dgm:prSet phldrT="[Texto]"/>
      <dgm:spPr/>
      <dgm:t>
        <a:bodyPr/>
        <a:lstStyle/>
        <a:p>
          <a:r>
            <a:rPr lang="es-EC" b="1" dirty="0"/>
            <a:t>36</a:t>
          </a:r>
          <a:r>
            <a:rPr lang="es-EC" dirty="0"/>
            <a:t> Salas de apoyo a la lactancia materna en los cantones Cayambe y Pedro Moncayo</a:t>
          </a:r>
        </a:p>
      </dgm:t>
    </dgm:pt>
    <dgm:pt modelId="{14D0742B-99E6-4CC9-B716-F391DA2BA79B}" type="parTrans" cxnId="{4300172A-9411-4384-B9BA-54564AEA8B6A}">
      <dgm:prSet/>
      <dgm:spPr/>
      <dgm:t>
        <a:bodyPr/>
        <a:lstStyle/>
        <a:p>
          <a:endParaRPr lang="es-EC"/>
        </a:p>
      </dgm:t>
    </dgm:pt>
    <dgm:pt modelId="{A36DF47C-5532-4678-B7CC-9B983E2D3D88}" type="sibTrans" cxnId="{4300172A-9411-4384-B9BA-54564AEA8B6A}">
      <dgm:prSet/>
      <dgm:spPr/>
      <dgm:t>
        <a:bodyPr/>
        <a:lstStyle/>
        <a:p>
          <a:endParaRPr lang="es-EC"/>
        </a:p>
      </dgm:t>
    </dgm:pt>
    <dgm:pt modelId="{DBFA6628-9DB7-4DE3-918D-3BB64CD000E7}">
      <dgm:prSet/>
      <dgm:spPr/>
      <dgm:t>
        <a:bodyPr/>
        <a:lstStyle/>
        <a:p>
          <a:r>
            <a:rPr lang="es-EC" dirty="0"/>
            <a:t>Supervisión de </a:t>
          </a:r>
          <a:r>
            <a:rPr lang="es-EC" b="1" dirty="0"/>
            <a:t>34</a:t>
          </a:r>
          <a:r>
            <a:rPr lang="es-EC" dirty="0"/>
            <a:t> bares escolares en el cual son beneficiarios </a:t>
          </a:r>
          <a:r>
            <a:rPr lang="es-EC" b="1" dirty="0"/>
            <a:t>42630</a:t>
          </a:r>
          <a:r>
            <a:rPr lang="es-EC" dirty="0"/>
            <a:t> estudiantes .</a:t>
          </a:r>
        </a:p>
      </dgm:t>
    </dgm:pt>
    <dgm:pt modelId="{F9C072E6-FDE5-468A-948E-B6B6A66E8BCB}" type="parTrans" cxnId="{01004026-8BEC-4DAF-B66E-97727201E214}">
      <dgm:prSet/>
      <dgm:spPr/>
      <dgm:t>
        <a:bodyPr/>
        <a:lstStyle/>
        <a:p>
          <a:endParaRPr lang="es-EC"/>
        </a:p>
      </dgm:t>
    </dgm:pt>
    <dgm:pt modelId="{2611FB17-5308-4A6A-9192-BEF771F642E4}" type="sibTrans" cxnId="{01004026-8BEC-4DAF-B66E-97727201E214}">
      <dgm:prSet/>
      <dgm:spPr/>
      <dgm:t>
        <a:bodyPr/>
        <a:lstStyle/>
        <a:p>
          <a:endParaRPr lang="es-EC"/>
        </a:p>
      </dgm:t>
    </dgm:pt>
    <dgm:pt modelId="{5D993251-169C-4FAB-88E2-912736660980}">
      <dgm:prSet/>
      <dgm:spPr/>
      <dgm:t>
        <a:bodyPr/>
        <a:lstStyle/>
        <a:p>
          <a:r>
            <a:rPr lang="es-ES" b="1" dirty="0"/>
            <a:t>245</a:t>
          </a:r>
          <a:r>
            <a:rPr lang="es-ES" dirty="0"/>
            <a:t> jóvenes forman parte del club de adolescentes en las </a:t>
          </a:r>
          <a:r>
            <a:rPr lang="es-ES" b="1" dirty="0"/>
            <a:t>15</a:t>
          </a:r>
          <a:r>
            <a:rPr lang="es-ES" dirty="0"/>
            <a:t> unidades de salud, así como </a:t>
          </a:r>
          <a:r>
            <a:rPr lang="es-ES" b="1" dirty="0"/>
            <a:t>412</a:t>
          </a:r>
          <a:r>
            <a:rPr lang="es-ES" dirty="0"/>
            <a:t> adultos mayores son partes de los clubs de adulto mayor. </a:t>
          </a:r>
          <a:endParaRPr lang="es-EC" dirty="0"/>
        </a:p>
      </dgm:t>
    </dgm:pt>
    <dgm:pt modelId="{08824F38-C473-4BC9-9769-B9FC43E83043}" type="parTrans" cxnId="{D7DAE3C7-6F9B-4E5B-ADD8-960F79908026}">
      <dgm:prSet/>
      <dgm:spPr/>
      <dgm:t>
        <a:bodyPr/>
        <a:lstStyle/>
        <a:p>
          <a:endParaRPr lang="es-EC"/>
        </a:p>
      </dgm:t>
    </dgm:pt>
    <dgm:pt modelId="{67F28B14-DFA3-4577-9EEF-B10D943878EB}" type="sibTrans" cxnId="{D7DAE3C7-6F9B-4E5B-ADD8-960F79908026}">
      <dgm:prSet/>
      <dgm:spPr/>
      <dgm:t>
        <a:bodyPr/>
        <a:lstStyle/>
        <a:p>
          <a:endParaRPr lang="es-EC"/>
        </a:p>
      </dgm:t>
    </dgm:pt>
    <dgm:pt modelId="{FC8E215B-8584-45E2-8802-72AD00C3BE4F}">
      <dgm:prSet phldrT="[Texto]"/>
      <dgm:spPr/>
      <dgm:t>
        <a:bodyPr/>
        <a:lstStyle/>
        <a:p>
          <a:r>
            <a:rPr lang="es-ES" dirty="0"/>
            <a:t>Se conformo </a:t>
          </a:r>
          <a:r>
            <a:rPr lang="es-ES" b="1" dirty="0"/>
            <a:t>16</a:t>
          </a:r>
          <a:r>
            <a:rPr lang="es-ES" dirty="0"/>
            <a:t> grupos de madres para fortalecer la  lactancia materna , en el cual participan activamente </a:t>
          </a:r>
          <a:r>
            <a:rPr lang="es-ES" b="1" dirty="0"/>
            <a:t>322</a:t>
          </a:r>
          <a:r>
            <a:rPr lang="es-ES" dirty="0"/>
            <a:t> madres en periodo de lactancia.</a:t>
          </a:r>
        </a:p>
      </dgm:t>
    </dgm:pt>
    <dgm:pt modelId="{FD414D3C-2499-475E-A569-01B020370E75}" type="sibTrans" cxnId="{52381B38-1B5E-43E6-BF5E-B2AF8B0F4FE8}">
      <dgm:prSet/>
      <dgm:spPr/>
      <dgm:t>
        <a:bodyPr/>
        <a:lstStyle/>
        <a:p>
          <a:endParaRPr lang="es-EC"/>
        </a:p>
      </dgm:t>
    </dgm:pt>
    <dgm:pt modelId="{F79159C6-B2F8-421E-BC9E-9F2E9D24B1A3}" type="parTrans" cxnId="{52381B38-1B5E-43E6-BF5E-B2AF8B0F4FE8}">
      <dgm:prSet/>
      <dgm:spPr/>
      <dgm:t>
        <a:bodyPr/>
        <a:lstStyle/>
        <a:p>
          <a:endParaRPr lang="es-EC"/>
        </a:p>
      </dgm:t>
    </dgm:pt>
    <dgm:pt modelId="{F916DAF4-78DB-4AA8-A2BC-D394CC52CD15}" type="pres">
      <dgm:prSet presAssocID="{F3A6D891-4878-411C-93F6-E3457B4FD9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5473EB9-1B7C-4701-9B8C-A3D99C5152FD}" type="pres">
      <dgm:prSet presAssocID="{DCF7035C-263C-49A8-BC9D-96B78AE65491}" presName="composite" presStyleCnt="0"/>
      <dgm:spPr/>
    </dgm:pt>
    <dgm:pt modelId="{33993C72-8EF4-41EC-AA40-EAA5DEAF0916}" type="pres">
      <dgm:prSet presAssocID="{DCF7035C-263C-49A8-BC9D-96B78AE65491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7DE196-23B0-4D8B-9F38-4E5C1C6857FB}" type="pres">
      <dgm:prSet presAssocID="{DCF7035C-263C-49A8-BC9D-96B78AE65491}" presName="rect2" presStyleLbl="fgImgPlace1" presStyleIdx="0" presStyleCnt="4" custLinFactNeighborX="5358" custLinFactNeighborY="4485"/>
      <dgm:spPr>
        <a:blipFill rotWithShape="1">
          <a:blip xmlns:r="http://schemas.openxmlformats.org/officeDocument/2006/relationships" r:embed="rId1"/>
          <a:srcRect/>
          <a:stretch>
            <a:fillRect t="-24000" b="-24000"/>
          </a:stretch>
        </a:blipFill>
      </dgm:spPr>
    </dgm:pt>
    <dgm:pt modelId="{D23AB6DD-4935-4017-94F6-E1418B1D8E6B}" type="pres">
      <dgm:prSet presAssocID="{A36DF47C-5532-4678-B7CC-9B983E2D3D88}" presName="sibTrans" presStyleCnt="0"/>
      <dgm:spPr/>
    </dgm:pt>
    <dgm:pt modelId="{3F0BEC1E-BD1C-48D8-8B27-C73001A39174}" type="pres">
      <dgm:prSet presAssocID="{DBFA6628-9DB7-4DE3-918D-3BB64CD000E7}" presName="composite" presStyleCnt="0"/>
      <dgm:spPr/>
    </dgm:pt>
    <dgm:pt modelId="{22B22877-1ABF-4378-80DB-781A972D5250}" type="pres">
      <dgm:prSet presAssocID="{DBFA6628-9DB7-4DE3-918D-3BB64CD000E7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947632-ED52-4A56-AC9E-DFCB7D8B7D39}" type="pres">
      <dgm:prSet presAssocID="{DBFA6628-9DB7-4DE3-918D-3BB64CD000E7}" presName="rect2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</dgm:spPr>
    </dgm:pt>
    <dgm:pt modelId="{1B6A9C0D-5112-4451-B86D-F77C2E013DC8}" type="pres">
      <dgm:prSet presAssocID="{2611FB17-5308-4A6A-9192-BEF771F642E4}" presName="sibTrans" presStyleCnt="0"/>
      <dgm:spPr/>
    </dgm:pt>
    <dgm:pt modelId="{AE35AF34-D962-4554-833F-5ECC8CF8B64F}" type="pres">
      <dgm:prSet presAssocID="{FC8E215B-8584-45E2-8802-72AD00C3BE4F}" presName="composite" presStyleCnt="0"/>
      <dgm:spPr/>
    </dgm:pt>
    <dgm:pt modelId="{FD4876A2-1293-4ECD-8ABE-15634D76719D}" type="pres">
      <dgm:prSet presAssocID="{FC8E215B-8584-45E2-8802-72AD00C3BE4F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B19155-37B8-4C8C-900E-E10DE2D46B43}" type="pres">
      <dgm:prSet presAssocID="{FC8E215B-8584-45E2-8802-72AD00C3BE4F}" presName="rect2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</dgm:spPr>
    </dgm:pt>
    <dgm:pt modelId="{2FCC5E5D-C1D8-4485-B164-9767326FDCEB}" type="pres">
      <dgm:prSet presAssocID="{FD414D3C-2499-475E-A569-01B020370E75}" presName="sibTrans" presStyleCnt="0"/>
      <dgm:spPr/>
    </dgm:pt>
    <dgm:pt modelId="{7FADF51B-F3BB-449C-A3C2-12A7E2451264}" type="pres">
      <dgm:prSet presAssocID="{5D993251-169C-4FAB-88E2-912736660980}" presName="composite" presStyleCnt="0"/>
      <dgm:spPr/>
    </dgm:pt>
    <dgm:pt modelId="{FCF294D3-81B0-4F50-AA5D-1C7011A0080C}" type="pres">
      <dgm:prSet presAssocID="{5D993251-169C-4FAB-88E2-912736660980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BF08C4-D950-4D8D-9CF1-0BEA01A92369}" type="pres">
      <dgm:prSet presAssocID="{5D993251-169C-4FAB-88E2-912736660980}" presName="rect2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50000" r="-50000"/>
          </a:stretch>
        </a:blipFill>
      </dgm:spPr>
    </dgm:pt>
  </dgm:ptLst>
  <dgm:cxnLst>
    <dgm:cxn modelId="{52381B38-1B5E-43E6-BF5E-B2AF8B0F4FE8}" srcId="{F3A6D891-4878-411C-93F6-E3457B4FD914}" destId="{FC8E215B-8584-45E2-8802-72AD00C3BE4F}" srcOrd="2" destOrd="0" parTransId="{F79159C6-B2F8-421E-BC9E-9F2E9D24B1A3}" sibTransId="{FD414D3C-2499-475E-A569-01B020370E75}"/>
    <dgm:cxn modelId="{8756135C-A65D-4061-8783-F42199106BDA}" type="presOf" srcId="{F3A6D891-4878-411C-93F6-E3457B4FD914}" destId="{F916DAF4-78DB-4AA8-A2BC-D394CC52CD15}" srcOrd="0" destOrd="0" presId="urn:microsoft.com/office/officeart/2008/layout/PictureStrips"/>
    <dgm:cxn modelId="{1E14C912-8D09-4D97-8C3E-3A94109ED004}" type="presOf" srcId="{DBFA6628-9DB7-4DE3-918D-3BB64CD000E7}" destId="{22B22877-1ABF-4378-80DB-781A972D5250}" srcOrd="0" destOrd="0" presId="urn:microsoft.com/office/officeart/2008/layout/PictureStrips"/>
    <dgm:cxn modelId="{D7DAE3C7-6F9B-4E5B-ADD8-960F79908026}" srcId="{F3A6D891-4878-411C-93F6-E3457B4FD914}" destId="{5D993251-169C-4FAB-88E2-912736660980}" srcOrd="3" destOrd="0" parTransId="{08824F38-C473-4BC9-9769-B9FC43E83043}" sibTransId="{67F28B14-DFA3-4577-9EEF-B10D943878EB}"/>
    <dgm:cxn modelId="{4300172A-9411-4384-B9BA-54564AEA8B6A}" srcId="{F3A6D891-4878-411C-93F6-E3457B4FD914}" destId="{DCF7035C-263C-49A8-BC9D-96B78AE65491}" srcOrd="0" destOrd="0" parTransId="{14D0742B-99E6-4CC9-B716-F391DA2BA79B}" sibTransId="{A36DF47C-5532-4678-B7CC-9B983E2D3D88}"/>
    <dgm:cxn modelId="{705F14C3-0B19-4E10-828C-7D4A9A37EBDF}" type="presOf" srcId="{FC8E215B-8584-45E2-8802-72AD00C3BE4F}" destId="{FD4876A2-1293-4ECD-8ABE-15634D76719D}" srcOrd="0" destOrd="0" presId="urn:microsoft.com/office/officeart/2008/layout/PictureStrips"/>
    <dgm:cxn modelId="{01004026-8BEC-4DAF-B66E-97727201E214}" srcId="{F3A6D891-4878-411C-93F6-E3457B4FD914}" destId="{DBFA6628-9DB7-4DE3-918D-3BB64CD000E7}" srcOrd="1" destOrd="0" parTransId="{F9C072E6-FDE5-468A-948E-B6B6A66E8BCB}" sibTransId="{2611FB17-5308-4A6A-9192-BEF771F642E4}"/>
    <dgm:cxn modelId="{DA6A9034-FD61-4669-8CEA-5D67D6AF0A67}" type="presOf" srcId="{5D993251-169C-4FAB-88E2-912736660980}" destId="{FCF294D3-81B0-4F50-AA5D-1C7011A0080C}" srcOrd="0" destOrd="0" presId="urn:microsoft.com/office/officeart/2008/layout/PictureStrips"/>
    <dgm:cxn modelId="{58BBFA6F-9002-4ED2-A73D-178469493D9C}" type="presOf" srcId="{DCF7035C-263C-49A8-BC9D-96B78AE65491}" destId="{33993C72-8EF4-41EC-AA40-EAA5DEAF0916}" srcOrd="0" destOrd="0" presId="urn:microsoft.com/office/officeart/2008/layout/PictureStrips"/>
    <dgm:cxn modelId="{DF0AE1C0-3A5C-4E1D-B61C-365E23070FBB}" type="presParOf" srcId="{F916DAF4-78DB-4AA8-A2BC-D394CC52CD15}" destId="{65473EB9-1B7C-4701-9B8C-A3D99C5152FD}" srcOrd="0" destOrd="0" presId="urn:microsoft.com/office/officeart/2008/layout/PictureStrips"/>
    <dgm:cxn modelId="{3452DC1F-887C-4B42-9A02-61868EAD3C24}" type="presParOf" srcId="{65473EB9-1B7C-4701-9B8C-A3D99C5152FD}" destId="{33993C72-8EF4-41EC-AA40-EAA5DEAF0916}" srcOrd="0" destOrd="0" presId="urn:microsoft.com/office/officeart/2008/layout/PictureStrips"/>
    <dgm:cxn modelId="{2678B490-5026-43F3-A696-BC7FF86E2B3C}" type="presParOf" srcId="{65473EB9-1B7C-4701-9B8C-A3D99C5152FD}" destId="{8D7DE196-23B0-4D8B-9F38-4E5C1C6857FB}" srcOrd="1" destOrd="0" presId="urn:microsoft.com/office/officeart/2008/layout/PictureStrips"/>
    <dgm:cxn modelId="{E654FB93-FAF7-4A8A-AF81-4E11AD475E07}" type="presParOf" srcId="{F916DAF4-78DB-4AA8-A2BC-D394CC52CD15}" destId="{D23AB6DD-4935-4017-94F6-E1418B1D8E6B}" srcOrd="1" destOrd="0" presId="urn:microsoft.com/office/officeart/2008/layout/PictureStrips"/>
    <dgm:cxn modelId="{142F797D-E7DA-47B1-B858-536B64B0B441}" type="presParOf" srcId="{F916DAF4-78DB-4AA8-A2BC-D394CC52CD15}" destId="{3F0BEC1E-BD1C-48D8-8B27-C73001A39174}" srcOrd="2" destOrd="0" presId="urn:microsoft.com/office/officeart/2008/layout/PictureStrips"/>
    <dgm:cxn modelId="{23F9C751-9408-446C-A667-39AE6ED11552}" type="presParOf" srcId="{3F0BEC1E-BD1C-48D8-8B27-C73001A39174}" destId="{22B22877-1ABF-4378-80DB-781A972D5250}" srcOrd="0" destOrd="0" presId="urn:microsoft.com/office/officeart/2008/layout/PictureStrips"/>
    <dgm:cxn modelId="{46161596-F0A0-4B53-8BFA-E5A5094A0DD9}" type="presParOf" srcId="{3F0BEC1E-BD1C-48D8-8B27-C73001A39174}" destId="{87947632-ED52-4A56-AC9E-DFCB7D8B7D39}" srcOrd="1" destOrd="0" presId="urn:microsoft.com/office/officeart/2008/layout/PictureStrips"/>
    <dgm:cxn modelId="{F0212DBC-AD00-41DA-BA32-7145A2E5DD8F}" type="presParOf" srcId="{F916DAF4-78DB-4AA8-A2BC-D394CC52CD15}" destId="{1B6A9C0D-5112-4451-B86D-F77C2E013DC8}" srcOrd="3" destOrd="0" presId="urn:microsoft.com/office/officeart/2008/layout/PictureStrips"/>
    <dgm:cxn modelId="{3F7D26A2-6C60-4999-869A-ABB66B2907D2}" type="presParOf" srcId="{F916DAF4-78DB-4AA8-A2BC-D394CC52CD15}" destId="{AE35AF34-D962-4554-833F-5ECC8CF8B64F}" srcOrd="4" destOrd="0" presId="urn:microsoft.com/office/officeart/2008/layout/PictureStrips"/>
    <dgm:cxn modelId="{8438DFFC-1C6D-406C-A47C-F63AAFC7CBDE}" type="presParOf" srcId="{AE35AF34-D962-4554-833F-5ECC8CF8B64F}" destId="{FD4876A2-1293-4ECD-8ABE-15634D76719D}" srcOrd="0" destOrd="0" presId="urn:microsoft.com/office/officeart/2008/layout/PictureStrips"/>
    <dgm:cxn modelId="{BAD639EF-0180-4698-852B-3634AE176B6E}" type="presParOf" srcId="{AE35AF34-D962-4554-833F-5ECC8CF8B64F}" destId="{C6B19155-37B8-4C8C-900E-E10DE2D46B43}" srcOrd="1" destOrd="0" presId="urn:microsoft.com/office/officeart/2008/layout/PictureStrips"/>
    <dgm:cxn modelId="{BEEE9656-DF7C-48AD-B85C-F73B1B44C85F}" type="presParOf" srcId="{F916DAF4-78DB-4AA8-A2BC-D394CC52CD15}" destId="{2FCC5E5D-C1D8-4485-B164-9767326FDCEB}" srcOrd="5" destOrd="0" presId="urn:microsoft.com/office/officeart/2008/layout/PictureStrips"/>
    <dgm:cxn modelId="{993BBDC9-D913-4B3D-B3C3-73467CD75DD5}" type="presParOf" srcId="{F916DAF4-78DB-4AA8-A2BC-D394CC52CD15}" destId="{7FADF51B-F3BB-449C-A3C2-12A7E2451264}" srcOrd="6" destOrd="0" presId="urn:microsoft.com/office/officeart/2008/layout/PictureStrips"/>
    <dgm:cxn modelId="{4D2921FA-4563-46D7-81B6-DB0958E1B6A6}" type="presParOf" srcId="{7FADF51B-F3BB-449C-A3C2-12A7E2451264}" destId="{FCF294D3-81B0-4F50-AA5D-1C7011A0080C}" srcOrd="0" destOrd="0" presId="urn:microsoft.com/office/officeart/2008/layout/PictureStrips"/>
    <dgm:cxn modelId="{213CF219-9B87-47B2-9F57-915485FBDDDB}" type="presParOf" srcId="{7FADF51B-F3BB-449C-A3C2-12A7E2451264}" destId="{A5BF08C4-D950-4D8D-9CF1-0BEA01A9236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3A6D891-4878-411C-93F6-E3457B4FD914}" type="doc">
      <dgm:prSet loTypeId="urn:microsoft.com/office/officeart/2008/layout/PictureStrips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DCF7035C-263C-49A8-BC9D-96B78AE65491}">
      <dgm:prSet phldrT="[Texto]"/>
      <dgm:spPr/>
      <dgm:t>
        <a:bodyPr/>
        <a:lstStyle/>
        <a:p>
          <a:r>
            <a:rPr lang="es-MX" b="1" dirty="0" smtClean="0"/>
            <a:t>30 </a:t>
          </a:r>
          <a:r>
            <a:rPr lang="es-MX" dirty="0" smtClean="0"/>
            <a:t>centros </a:t>
          </a:r>
          <a:r>
            <a:rPr lang="es-MX" dirty="0"/>
            <a:t>de trabajo certificados con la estrategia Actívate y vive </a:t>
          </a:r>
          <a:endParaRPr lang="es-EC" dirty="0"/>
        </a:p>
      </dgm:t>
    </dgm:pt>
    <dgm:pt modelId="{14D0742B-99E6-4CC9-B716-F391DA2BA79B}" type="parTrans" cxnId="{4300172A-9411-4384-B9BA-54564AEA8B6A}">
      <dgm:prSet/>
      <dgm:spPr/>
      <dgm:t>
        <a:bodyPr/>
        <a:lstStyle/>
        <a:p>
          <a:endParaRPr lang="es-EC"/>
        </a:p>
      </dgm:t>
    </dgm:pt>
    <dgm:pt modelId="{A36DF47C-5532-4678-B7CC-9B983E2D3D88}" type="sibTrans" cxnId="{4300172A-9411-4384-B9BA-54564AEA8B6A}">
      <dgm:prSet/>
      <dgm:spPr/>
      <dgm:t>
        <a:bodyPr/>
        <a:lstStyle/>
        <a:p>
          <a:endParaRPr lang="es-EC"/>
        </a:p>
      </dgm:t>
    </dgm:pt>
    <dgm:pt modelId="{DBFA6628-9DB7-4DE3-918D-3BB64CD000E7}">
      <dgm:prSet/>
      <dgm:spPr/>
      <dgm:t>
        <a:bodyPr/>
        <a:lstStyle/>
        <a:p>
          <a:r>
            <a:rPr lang="es-EC" b="1" dirty="0"/>
            <a:t>134</a:t>
          </a:r>
          <a:r>
            <a:rPr lang="es-EC" dirty="0"/>
            <a:t> capacitaciones en instituciones , empresas sobre salud sexual y reproductiva, prevención de embarazos en adolescentes .</a:t>
          </a:r>
        </a:p>
      </dgm:t>
    </dgm:pt>
    <dgm:pt modelId="{F9C072E6-FDE5-468A-948E-B6B6A66E8BCB}" type="parTrans" cxnId="{01004026-8BEC-4DAF-B66E-97727201E214}">
      <dgm:prSet/>
      <dgm:spPr/>
      <dgm:t>
        <a:bodyPr/>
        <a:lstStyle/>
        <a:p>
          <a:endParaRPr lang="es-EC"/>
        </a:p>
      </dgm:t>
    </dgm:pt>
    <dgm:pt modelId="{2611FB17-5308-4A6A-9192-BEF771F642E4}" type="sibTrans" cxnId="{01004026-8BEC-4DAF-B66E-97727201E214}">
      <dgm:prSet/>
      <dgm:spPr/>
      <dgm:t>
        <a:bodyPr/>
        <a:lstStyle/>
        <a:p>
          <a:endParaRPr lang="es-EC"/>
        </a:p>
      </dgm:t>
    </dgm:pt>
    <dgm:pt modelId="{5D993251-169C-4FAB-88E2-912736660980}">
      <dgm:prSet/>
      <dgm:spPr/>
      <dgm:t>
        <a:bodyPr/>
        <a:lstStyle/>
        <a:p>
          <a:r>
            <a:rPr lang="es-ES" b="1" dirty="0"/>
            <a:t>35</a:t>
          </a:r>
          <a:r>
            <a:rPr lang="es-ES" dirty="0"/>
            <a:t> eventos, ferias de la salud en la que fueron sensibilizados </a:t>
          </a:r>
          <a:r>
            <a:rPr lang="es-ES" b="1" dirty="0"/>
            <a:t>4610</a:t>
          </a:r>
          <a:r>
            <a:rPr lang="es-ES" dirty="0"/>
            <a:t> asistentes. </a:t>
          </a:r>
          <a:endParaRPr lang="es-EC" dirty="0"/>
        </a:p>
      </dgm:t>
    </dgm:pt>
    <dgm:pt modelId="{08824F38-C473-4BC9-9769-B9FC43E83043}" type="parTrans" cxnId="{D7DAE3C7-6F9B-4E5B-ADD8-960F79908026}">
      <dgm:prSet/>
      <dgm:spPr/>
      <dgm:t>
        <a:bodyPr/>
        <a:lstStyle/>
        <a:p>
          <a:endParaRPr lang="es-EC"/>
        </a:p>
      </dgm:t>
    </dgm:pt>
    <dgm:pt modelId="{67F28B14-DFA3-4577-9EEF-B10D943878EB}" type="sibTrans" cxnId="{D7DAE3C7-6F9B-4E5B-ADD8-960F79908026}">
      <dgm:prSet/>
      <dgm:spPr/>
      <dgm:t>
        <a:bodyPr/>
        <a:lstStyle/>
        <a:p>
          <a:endParaRPr lang="es-EC"/>
        </a:p>
      </dgm:t>
    </dgm:pt>
    <dgm:pt modelId="{FC8E215B-8584-45E2-8802-72AD00C3BE4F}">
      <dgm:prSet phldrT="[Texto]"/>
      <dgm:spPr/>
      <dgm:t>
        <a:bodyPr/>
        <a:lstStyle/>
        <a:p>
          <a:r>
            <a:rPr lang="es-ES" b="1" dirty="0"/>
            <a:t>284</a:t>
          </a:r>
          <a:r>
            <a:rPr lang="es-ES" dirty="0"/>
            <a:t> personas capacitadas en el manejo integral de desechos hospitalarios en 6 talleres.</a:t>
          </a:r>
        </a:p>
      </dgm:t>
    </dgm:pt>
    <dgm:pt modelId="{FD414D3C-2499-475E-A569-01B020370E75}" type="sibTrans" cxnId="{52381B38-1B5E-43E6-BF5E-B2AF8B0F4FE8}">
      <dgm:prSet/>
      <dgm:spPr/>
      <dgm:t>
        <a:bodyPr/>
        <a:lstStyle/>
        <a:p>
          <a:endParaRPr lang="es-EC"/>
        </a:p>
      </dgm:t>
    </dgm:pt>
    <dgm:pt modelId="{F79159C6-B2F8-421E-BC9E-9F2E9D24B1A3}" type="parTrans" cxnId="{52381B38-1B5E-43E6-BF5E-B2AF8B0F4FE8}">
      <dgm:prSet/>
      <dgm:spPr/>
      <dgm:t>
        <a:bodyPr/>
        <a:lstStyle/>
        <a:p>
          <a:endParaRPr lang="es-EC"/>
        </a:p>
      </dgm:t>
    </dgm:pt>
    <dgm:pt modelId="{F916DAF4-78DB-4AA8-A2BC-D394CC52CD15}" type="pres">
      <dgm:prSet presAssocID="{F3A6D891-4878-411C-93F6-E3457B4FD9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5473EB9-1B7C-4701-9B8C-A3D99C5152FD}" type="pres">
      <dgm:prSet presAssocID="{DCF7035C-263C-49A8-BC9D-96B78AE65491}" presName="composite" presStyleCnt="0"/>
      <dgm:spPr/>
    </dgm:pt>
    <dgm:pt modelId="{33993C72-8EF4-41EC-AA40-EAA5DEAF0916}" type="pres">
      <dgm:prSet presAssocID="{DCF7035C-263C-49A8-BC9D-96B78AE65491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7DE196-23B0-4D8B-9F38-4E5C1C6857FB}" type="pres">
      <dgm:prSet presAssocID="{DCF7035C-263C-49A8-BC9D-96B78AE65491}" presName="rect2" presStyleLbl="fgImgPlace1" presStyleIdx="0" presStyleCnt="4" custLinFactNeighborX="5358" custLinFactNeighborY="4485"/>
      <dgm:spPr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</dgm:spPr>
    </dgm:pt>
    <dgm:pt modelId="{D23AB6DD-4935-4017-94F6-E1418B1D8E6B}" type="pres">
      <dgm:prSet presAssocID="{A36DF47C-5532-4678-B7CC-9B983E2D3D88}" presName="sibTrans" presStyleCnt="0"/>
      <dgm:spPr/>
    </dgm:pt>
    <dgm:pt modelId="{3F0BEC1E-BD1C-48D8-8B27-C73001A39174}" type="pres">
      <dgm:prSet presAssocID="{DBFA6628-9DB7-4DE3-918D-3BB64CD000E7}" presName="composite" presStyleCnt="0"/>
      <dgm:spPr/>
    </dgm:pt>
    <dgm:pt modelId="{22B22877-1ABF-4378-80DB-781A972D5250}" type="pres">
      <dgm:prSet presAssocID="{DBFA6628-9DB7-4DE3-918D-3BB64CD000E7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947632-ED52-4A56-AC9E-DFCB7D8B7D39}" type="pres">
      <dgm:prSet presAssocID="{DBFA6628-9DB7-4DE3-918D-3BB64CD000E7}" presName="rect2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</dgm:spPr>
    </dgm:pt>
    <dgm:pt modelId="{1B6A9C0D-5112-4451-B86D-F77C2E013DC8}" type="pres">
      <dgm:prSet presAssocID="{2611FB17-5308-4A6A-9192-BEF771F642E4}" presName="sibTrans" presStyleCnt="0"/>
      <dgm:spPr/>
    </dgm:pt>
    <dgm:pt modelId="{AE35AF34-D962-4554-833F-5ECC8CF8B64F}" type="pres">
      <dgm:prSet presAssocID="{FC8E215B-8584-45E2-8802-72AD00C3BE4F}" presName="composite" presStyleCnt="0"/>
      <dgm:spPr/>
    </dgm:pt>
    <dgm:pt modelId="{FD4876A2-1293-4ECD-8ABE-15634D76719D}" type="pres">
      <dgm:prSet presAssocID="{FC8E215B-8584-45E2-8802-72AD00C3BE4F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B19155-37B8-4C8C-900E-E10DE2D46B43}" type="pres">
      <dgm:prSet presAssocID="{FC8E215B-8584-45E2-8802-72AD00C3BE4F}" presName="rect2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0" r="-50000"/>
          </a:stretch>
        </a:blipFill>
      </dgm:spPr>
    </dgm:pt>
    <dgm:pt modelId="{2FCC5E5D-C1D8-4485-B164-9767326FDCEB}" type="pres">
      <dgm:prSet presAssocID="{FD414D3C-2499-475E-A569-01B020370E75}" presName="sibTrans" presStyleCnt="0"/>
      <dgm:spPr/>
    </dgm:pt>
    <dgm:pt modelId="{7FADF51B-F3BB-449C-A3C2-12A7E2451264}" type="pres">
      <dgm:prSet presAssocID="{5D993251-169C-4FAB-88E2-912736660980}" presName="composite" presStyleCnt="0"/>
      <dgm:spPr/>
    </dgm:pt>
    <dgm:pt modelId="{FCF294D3-81B0-4F50-AA5D-1C7011A0080C}" type="pres">
      <dgm:prSet presAssocID="{5D993251-169C-4FAB-88E2-912736660980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BF08C4-D950-4D8D-9CF1-0BEA01A92369}" type="pres">
      <dgm:prSet presAssocID="{5D993251-169C-4FAB-88E2-912736660980}" presName="rect2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50000" r="-50000"/>
          </a:stretch>
        </a:blipFill>
      </dgm:spPr>
    </dgm:pt>
  </dgm:ptLst>
  <dgm:cxnLst>
    <dgm:cxn modelId="{A6B0AC9E-BCC8-4F4E-A926-EB1AA00D6117}" type="presOf" srcId="{F3A6D891-4878-411C-93F6-E3457B4FD914}" destId="{F916DAF4-78DB-4AA8-A2BC-D394CC52CD15}" srcOrd="0" destOrd="0" presId="urn:microsoft.com/office/officeart/2008/layout/PictureStrips"/>
    <dgm:cxn modelId="{52381B38-1B5E-43E6-BF5E-B2AF8B0F4FE8}" srcId="{F3A6D891-4878-411C-93F6-E3457B4FD914}" destId="{FC8E215B-8584-45E2-8802-72AD00C3BE4F}" srcOrd="2" destOrd="0" parTransId="{F79159C6-B2F8-421E-BC9E-9F2E9D24B1A3}" sibTransId="{FD414D3C-2499-475E-A569-01B020370E75}"/>
    <dgm:cxn modelId="{8ABB3316-81DB-4190-8F52-7E54488B989A}" type="presOf" srcId="{DBFA6628-9DB7-4DE3-918D-3BB64CD000E7}" destId="{22B22877-1ABF-4378-80DB-781A972D5250}" srcOrd="0" destOrd="0" presId="urn:microsoft.com/office/officeart/2008/layout/PictureStrips"/>
    <dgm:cxn modelId="{01F9092D-8DE2-4A7D-9620-6D2A5468A390}" type="presOf" srcId="{FC8E215B-8584-45E2-8802-72AD00C3BE4F}" destId="{FD4876A2-1293-4ECD-8ABE-15634D76719D}" srcOrd="0" destOrd="0" presId="urn:microsoft.com/office/officeart/2008/layout/PictureStrips"/>
    <dgm:cxn modelId="{2748AB5A-4AFE-4DFD-AD26-4C83D34366F9}" type="presOf" srcId="{5D993251-169C-4FAB-88E2-912736660980}" destId="{FCF294D3-81B0-4F50-AA5D-1C7011A0080C}" srcOrd="0" destOrd="0" presId="urn:microsoft.com/office/officeart/2008/layout/PictureStrips"/>
    <dgm:cxn modelId="{4300172A-9411-4384-B9BA-54564AEA8B6A}" srcId="{F3A6D891-4878-411C-93F6-E3457B4FD914}" destId="{DCF7035C-263C-49A8-BC9D-96B78AE65491}" srcOrd="0" destOrd="0" parTransId="{14D0742B-99E6-4CC9-B716-F391DA2BA79B}" sibTransId="{A36DF47C-5532-4678-B7CC-9B983E2D3D88}"/>
    <dgm:cxn modelId="{D7DAE3C7-6F9B-4E5B-ADD8-960F79908026}" srcId="{F3A6D891-4878-411C-93F6-E3457B4FD914}" destId="{5D993251-169C-4FAB-88E2-912736660980}" srcOrd="3" destOrd="0" parTransId="{08824F38-C473-4BC9-9769-B9FC43E83043}" sibTransId="{67F28B14-DFA3-4577-9EEF-B10D943878EB}"/>
    <dgm:cxn modelId="{F3C8F19F-709A-4700-A852-3ECF097521BE}" type="presOf" srcId="{DCF7035C-263C-49A8-BC9D-96B78AE65491}" destId="{33993C72-8EF4-41EC-AA40-EAA5DEAF0916}" srcOrd="0" destOrd="0" presId="urn:microsoft.com/office/officeart/2008/layout/PictureStrips"/>
    <dgm:cxn modelId="{01004026-8BEC-4DAF-B66E-97727201E214}" srcId="{F3A6D891-4878-411C-93F6-E3457B4FD914}" destId="{DBFA6628-9DB7-4DE3-918D-3BB64CD000E7}" srcOrd="1" destOrd="0" parTransId="{F9C072E6-FDE5-468A-948E-B6B6A66E8BCB}" sibTransId="{2611FB17-5308-4A6A-9192-BEF771F642E4}"/>
    <dgm:cxn modelId="{25174E86-045A-468A-B9FF-2F0388E59CA1}" type="presParOf" srcId="{F916DAF4-78DB-4AA8-A2BC-D394CC52CD15}" destId="{65473EB9-1B7C-4701-9B8C-A3D99C5152FD}" srcOrd="0" destOrd="0" presId="urn:microsoft.com/office/officeart/2008/layout/PictureStrips"/>
    <dgm:cxn modelId="{602AC2A3-B86B-4512-B5D4-DAE0DF1CFFC2}" type="presParOf" srcId="{65473EB9-1B7C-4701-9B8C-A3D99C5152FD}" destId="{33993C72-8EF4-41EC-AA40-EAA5DEAF0916}" srcOrd="0" destOrd="0" presId="urn:microsoft.com/office/officeart/2008/layout/PictureStrips"/>
    <dgm:cxn modelId="{C8666495-D003-4E0E-B9E4-CB9E5F9ABB12}" type="presParOf" srcId="{65473EB9-1B7C-4701-9B8C-A3D99C5152FD}" destId="{8D7DE196-23B0-4D8B-9F38-4E5C1C6857FB}" srcOrd="1" destOrd="0" presId="urn:microsoft.com/office/officeart/2008/layout/PictureStrips"/>
    <dgm:cxn modelId="{676445BD-7139-4534-AD59-B74644E37ACF}" type="presParOf" srcId="{F916DAF4-78DB-4AA8-A2BC-D394CC52CD15}" destId="{D23AB6DD-4935-4017-94F6-E1418B1D8E6B}" srcOrd="1" destOrd="0" presId="urn:microsoft.com/office/officeart/2008/layout/PictureStrips"/>
    <dgm:cxn modelId="{B9A21289-9AF5-4C29-9AAC-23FC9BA3E457}" type="presParOf" srcId="{F916DAF4-78DB-4AA8-A2BC-D394CC52CD15}" destId="{3F0BEC1E-BD1C-48D8-8B27-C73001A39174}" srcOrd="2" destOrd="0" presId="urn:microsoft.com/office/officeart/2008/layout/PictureStrips"/>
    <dgm:cxn modelId="{C04E5A6D-2E87-43F5-A41A-4D948C3266E9}" type="presParOf" srcId="{3F0BEC1E-BD1C-48D8-8B27-C73001A39174}" destId="{22B22877-1ABF-4378-80DB-781A972D5250}" srcOrd="0" destOrd="0" presId="urn:microsoft.com/office/officeart/2008/layout/PictureStrips"/>
    <dgm:cxn modelId="{62C1AEB8-2A5D-4022-ABA1-BD57FE06CD61}" type="presParOf" srcId="{3F0BEC1E-BD1C-48D8-8B27-C73001A39174}" destId="{87947632-ED52-4A56-AC9E-DFCB7D8B7D39}" srcOrd="1" destOrd="0" presId="urn:microsoft.com/office/officeart/2008/layout/PictureStrips"/>
    <dgm:cxn modelId="{6C9F9CBF-6D6C-4211-9F6E-DC32C23A2CE5}" type="presParOf" srcId="{F916DAF4-78DB-4AA8-A2BC-D394CC52CD15}" destId="{1B6A9C0D-5112-4451-B86D-F77C2E013DC8}" srcOrd="3" destOrd="0" presId="urn:microsoft.com/office/officeart/2008/layout/PictureStrips"/>
    <dgm:cxn modelId="{A106F122-11FF-4311-8248-11C36F56D347}" type="presParOf" srcId="{F916DAF4-78DB-4AA8-A2BC-D394CC52CD15}" destId="{AE35AF34-D962-4554-833F-5ECC8CF8B64F}" srcOrd="4" destOrd="0" presId="urn:microsoft.com/office/officeart/2008/layout/PictureStrips"/>
    <dgm:cxn modelId="{0E20D983-3A0D-45FE-BF47-85B45CDD4B29}" type="presParOf" srcId="{AE35AF34-D962-4554-833F-5ECC8CF8B64F}" destId="{FD4876A2-1293-4ECD-8ABE-15634D76719D}" srcOrd="0" destOrd="0" presId="urn:microsoft.com/office/officeart/2008/layout/PictureStrips"/>
    <dgm:cxn modelId="{501AEB3E-8992-414A-9950-AD05EE3EC82F}" type="presParOf" srcId="{AE35AF34-D962-4554-833F-5ECC8CF8B64F}" destId="{C6B19155-37B8-4C8C-900E-E10DE2D46B43}" srcOrd="1" destOrd="0" presId="urn:microsoft.com/office/officeart/2008/layout/PictureStrips"/>
    <dgm:cxn modelId="{74435CF7-09D9-47EC-915B-D5CE8F358400}" type="presParOf" srcId="{F916DAF4-78DB-4AA8-A2BC-D394CC52CD15}" destId="{2FCC5E5D-C1D8-4485-B164-9767326FDCEB}" srcOrd="5" destOrd="0" presId="urn:microsoft.com/office/officeart/2008/layout/PictureStrips"/>
    <dgm:cxn modelId="{932FBA47-F517-41F2-A7E7-433F1388CA22}" type="presParOf" srcId="{F916DAF4-78DB-4AA8-A2BC-D394CC52CD15}" destId="{7FADF51B-F3BB-449C-A3C2-12A7E2451264}" srcOrd="6" destOrd="0" presId="urn:microsoft.com/office/officeart/2008/layout/PictureStrips"/>
    <dgm:cxn modelId="{31D8E9A0-16B2-45BE-BC6C-A38D5DEE2CD9}" type="presParOf" srcId="{7FADF51B-F3BB-449C-A3C2-12A7E2451264}" destId="{FCF294D3-81B0-4F50-AA5D-1C7011A0080C}" srcOrd="0" destOrd="0" presId="urn:microsoft.com/office/officeart/2008/layout/PictureStrips"/>
    <dgm:cxn modelId="{A0E49DA8-EAFC-4E1E-8E7F-FD083BE9FC14}" type="presParOf" srcId="{7FADF51B-F3BB-449C-A3C2-12A7E2451264}" destId="{A5BF08C4-D950-4D8D-9CF1-0BEA01A9236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9D87EEF-3E33-4AF9-B040-656CADA44FB4}" type="doc">
      <dgm:prSet loTypeId="urn:microsoft.com/office/officeart/2005/8/layout/pList2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B1AEA398-D1FD-4C78-AE76-B2F703CE8142}">
      <dgm:prSet phldrT="[Texto]" custT="1"/>
      <dgm:spPr/>
      <dgm:t>
        <a:bodyPr anchor="ctr"/>
        <a:lstStyle/>
        <a:p>
          <a:r>
            <a:rPr lang="es-ES" sz="2000" b="1" dirty="0"/>
            <a:t>55</a:t>
          </a:r>
          <a:r>
            <a:rPr lang="es-ES" sz="2000" dirty="0"/>
            <a:t> Instituciones Privadas y </a:t>
          </a:r>
          <a:r>
            <a:rPr lang="es-ES" sz="2000" b="1" dirty="0"/>
            <a:t>2</a:t>
          </a:r>
          <a:r>
            <a:rPr lang="es-ES" sz="2000" dirty="0"/>
            <a:t> GAD Municipales; certificados como Espacios 100% Libres de Humo de Tabaco.</a:t>
          </a:r>
          <a:endParaRPr lang="es-EC" sz="2000" dirty="0"/>
        </a:p>
      </dgm:t>
    </dgm:pt>
    <dgm:pt modelId="{67949A38-6FB5-449E-8B46-518CDC2822AE}" type="parTrans" cxnId="{4EFCEC08-8E32-452C-81A3-10899CD7CDFB}">
      <dgm:prSet/>
      <dgm:spPr/>
      <dgm:t>
        <a:bodyPr/>
        <a:lstStyle/>
        <a:p>
          <a:endParaRPr lang="es-EC" sz="2000"/>
        </a:p>
      </dgm:t>
    </dgm:pt>
    <dgm:pt modelId="{A2FC904B-D2AB-4520-9209-9689669CA1CA}" type="sibTrans" cxnId="{4EFCEC08-8E32-452C-81A3-10899CD7CDFB}">
      <dgm:prSet/>
      <dgm:spPr/>
      <dgm:t>
        <a:bodyPr/>
        <a:lstStyle/>
        <a:p>
          <a:endParaRPr lang="es-EC" sz="2000"/>
        </a:p>
      </dgm:t>
    </dgm:pt>
    <dgm:pt modelId="{DDC6D085-F42F-46D4-B95D-3BDD8605E379}">
      <dgm:prSet phldrT="[Texto]" custT="1"/>
      <dgm:spPr/>
      <dgm:t>
        <a:bodyPr anchor="ctr"/>
        <a:lstStyle/>
        <a:p>
          <a:r>
            <a:rPr lang="es-EC" sz="2000" b="1" dirty="0"/>
            <a:t>198</a:t>
          </a:r>
          <a:r>
            <a:rPr lang="es-EC" sz="2000" dirty="0"/>
            <a:t> casos derivados de instituciones de justicia gestionados por profesionales de salud mental</a:t>
          </a:r>
        </a:p>
      </dgm:t>
    </dgm:pt>
    <dgm:pt modelId="{A4CDA0BF-B8BB-40B2-ABF4-964963D1F560}" type="parTrans" cxnId="{3FFEC09C-8776-4E8E-B7A3-EA905238F213}">
      <dgm:prSet/>
      <dgm:spPr/>
      <dgm:t>
        <a:bodyPr/>
        <a:lstStyle/>
        <a:p>
          <a:endParaRPr lang="es-EC" sz="2000"/>
        </a:p>
      </dgm:t>
    </dgm:pt>
    <dgm:pt modelId="{3BE3A318-C4FD-47BF-9305-86C00233C786}" type="sibTrans" cxnId="{3FFEC09C-8776-4E8E-B7A3-EA905238F213}">
      <dgm:prSet/>
      <dgm:spPr/>
      <dgm:t>
        <a:bodyPr/>
        <a:lstStyle/>
        <a:p>
          <a:endParaRPr lang="es-EC" sz="2000"/>
        </a:p>
      </dgm:t>
    </dgm:pt>
    <dgm:pt modelId="{2337ED88-3050-47A5-B95B-4F720FB863C3}">
      <dgm:prSet phldrT="[Texto]" custT="1"/>
      <dgm:spPr/>
      <dgm:t>
        <a:bodyPr anchor="ctr"/>
        <a:lstStyle/>
        <a:p>
          <a:r>
            <a:rPr lang="es-EC" sz="2000" b="1" dirty="0" smtClean="0"/>
            <a:t>6.484</a:t>
          </a:r>
          <a:r>
            <a:rPr lang="es-EC" sz="2000" dirty="0" smtClean="0"/>
            <a:t> </a:t>
          </a:r>
          <a:r>
            <a:rPr lang="es-EC" sz="2000" dirty="0"/>
            <a:t>usuarios atendidos en salud mental, con un total </a:t>
          </a:r>
          <a:r>
            <a:rPr lang="es-EC" sz="2000" b="1" dirty="0" smtClean="0"/>
            <a:t>3.386</a:t>
          </a:r>
          <a:r>
            <a:rPr lang="es-EC" sz="2000" dirty="0" smtClean="0"/>
            <a:t> </a:t>
          </a:r>
          <a:r>
            <a:rPr lang="es-EC" sz="2000" dirty="0"/>
            <a:t>primeras consultas y </a:t>
          </a:r>
          <a:r>
            <a:rPr lang="es-EC" sz="2000" b="1" dirty="0" smtClean="0"/>
            <a:t>3.098</a:t>
          </a:r>
          <a:r>
            <a:rPr lang="es-EC" sz="2000" dirty="0" smtClean="0"/>
            <a:t> </a:t>
          </a:r>
          <a:r>
            <a:rPr lang="es-EC" sz="2000" dirty="0"/>
            <a:t>consultas subsecuentes. </a:t>
          </a:r>
        </a:p>
      </dgm:t>
    </dgm:pt>
    <dgm:pt modelId="{D2FFA3CF-7E78-420C-97EC-23DE2B1CDBB5}" type="parTrans" cxnId="{B26E4E8D-0CE4-43B4-BDEA-CB300C726F4E}">
      <dgm:prSet/>
      <dgm:spPr/>
      <dgm:t>
        <a:bodyPr/>
        <a:lstStyle/>
        <a:p>
          <a:endParaRPr lang="es-EC" sz="2000"/>
        </a:p>
      </dgm:t>
    </dgm:pt>
    <dgm:pt modelId="{2A00876D-E289-4434-8BD7-6F623E49D2EE}" type="sibTrans" cxnId="{B26E4E8D-0CE4-43B4-BDEA-CB300C726F4E}">
      <dgm:prSet/>
      <dgm:spPr/>
      <dgm:t>
        <a:bodyPr/>
        <a:lstStyle/>
        <a:p>
          <a:endParaRPr lang="es-EC" sz="2000"/>
        </a:p>
      </dgm:t>
    </dgm:pt>
    <dgm:pt modelId="{3140A3AC-DF2C-4400-AC53-8D85CA09FDCA}" type="pres">
      <dgm:prSet presAssocID="{39D87EEF-3E33-4AF9-B040-656CADA44F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0F49895-6ED5-4EB9-82C0-EC8395A5F3D9}" type="pres">
      <dgm:prSet presAssocID="{39D87EEF-3E33-4AF9-B040-656CADA44FB4}" presName="bkgdShp" presStyleLbl="alignAccFollowNode1" presStyleIdx="0" presStyleCnt="1"/>
      <dgm:spPr/>
    </dgm:pt>
    <dgm:pt modelId="{4F3F71CD-47ED-43B3-BED8-F8CC50F989F1}" type="pres">
      <dgm:prSet presAssocID="{39D87EEF-3E33-4AF9-B040-656CADA44FB4}" presName="linComp" presStyleCnt="0"/>
      <dgm:spPr/>
    </dgm:pt>
    <dgm:pt modelId="{A03FA20C-29EC-4F9F-ABE0-FEDC1177C399}" type="pres">
      <dgm:prSet presAssocID="{B1AEA398-D1FD-4C78-AE76-B2F703CE8142}" presName="compNode" presStyleCnt="0"/>
      <dgm:spPr/>
    </dgm:pt>
    <dgm:pt modelId="{046ACF8D-97D1-4330-8335-9B59C2CBBCA1}" type="pres">
      <dgm:prSet presAssocID="{B1AEA398-D1FD-4C78-AE76-B2F703CE814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52137C-B09D-4A71-ACEB-0E8C071CEC50}" type="pres">
      <dgm:prSet presAssocID="{B1AEA398-D1FD-4C78-AE76-B2F703CE8142}" presName="invisiNode" presStyleLbl="node1" presStyleIdx="0" presStyleCnt="3"/>
      <dgm:spPr/>
    </dgm:pt>
    <dgm:pt modelId="{83DAADCE-30E8-4E02-8AFC-56906B1E83D1}" type="pres">
      <dgm:prSet presAssocID="{B1AEA398-D1FD-4C78-AE76-B2F703CE8142}" presName="imagNode" presStyleLbl="fgImgPlace1" presStyleIdx="0" presStyleCnt="3" custScaleY="184115" custLinFactNeighborX="-384" custLinFactNeighborY="28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C667FE59-1E00-4DD3-AEBA-4A04E70A87A8}" type="pres">
      <dgm:prSet presAssocID="{A2FC904B-D2AB-4520-9209-9689669CA1CA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6338641-1391-4480-8C4B-4DAB3BB75B6E}" type="pres">
      <dgm:prSet presAssocID="{DDC6D085-F42F-46D4-B95D-3BDD8605E379}" presName="compNode" presStyleCnt="0"/>
      <dgm:spPr/>
    </dgm:pt>
    <dgm:pt modelId="{F08D2D39-522E-4A2C-A5F1-D3B5139C39BB}" type="pres">
      <dgm:prSet presAssocID="{DDC6D085-F42F-46D4-B95D-3BDD8605E37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B1E3D2-41AD-419A-ACA3-84A32D13333B}" type="pres">
      <dgm:prSet presAssocID="{DDC6D085-F42F-46D4-B95D-3BDD8605E379}" presName="invisiNode" presStyleLbl="node1" presStyleIdx="1" presStyleCnt="3"/>
      <dgm:spPr/>
    </dgm:pt>
    <dgm:pt modelId="{9826FC53-79B7-4C3E-B50C-D5703EAB9667}" type="pres">
      <dgm:prSet presAssocID="{DDC6D085-F42F-46D4-B95D-3BDD8605E379}" presName="imagNode" presStyleLbl="fgImgPlace1" presStyleIdx="1" presStyleCnt="3" custScaleY="18411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CCCEADD2-81BA-4AB1-986F-84C95C22CB41}" type="pres">
      <dgm:prSet presAssocID="{3BE3A318-C4FD-47BF-9305-86C00233C78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08F49DB-26A0-41F0-AB56-817D9C22EA92}" type="pres">
      <dgm:prSet presAssocID="{2337ED88-3050-47A5-B95B-4F720FB863C3}" presName="compNode" presStyleCnt="0"/>
      <dgm:spPr/>
    </dgm:pt>
    <dgm:pt modelId="{567ECC69-4778-420D-8D5A-C9C8DBEE0C8F}" type="pres">
      <dgm:prSet presAssocID="{2337ED88-3050-47A5-B95B-4F720FB863C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1A511E-D838-468D-8D06-60FFA613D037}" type="pres">
      <dgm:prSet presAssocID="{2337ED88-3050-47A5-B95B-4F720FB863C3}" presName="invisiNode" presStyleLbl="node1" presStyleIdx="2" presStyleCnt="3"/>
      <dgm:spPr/>
    </dgm:pt>
    <dgm:pt modelId="{E879EDC1-38FE-4894-9393-7B1CB96D7461}" type="pres">
      <dgm:prSet presAssocID="{2337ED88-3050-47A5-B95B-4F720FB863C3}" presName="imagNode" presStyleLbl="fgImgPlace1" presStyleIdx="2" presStyleCnt="3" custScaleY="18411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</dgm:ptLst>
  <dgm:cxnLst>
    <dgm:cxn modelId="{2748FF6C-79AF-4FDC-BC9A-4C6D32D1C54B}" type="presOf" srcId="{2337ED88-3050-47A5-B95B-4F720FB863C3}" destId="{567ECC69-4778-420D-8D5A-C9C8DBEE0C8F}" srcOrd="0" destOrd="0" presId="urn:microsoft.com/office/officeart/2005/8/layout/pList2"/>
    <dgm:cxn modelId="{4EFCEC08-8E32-452C-81A3-10899CD7CDFB}" srcId="{39D87EEF-3E33-4AF9-B040-656CADA44FB4}" destId="{B1AEA398-D1FD-4C78-AE76-B2F703CE8142}" srcOrd="0" destOrd="0" parTransId="{67949A38-6FB5-449E-8B46-518CDC2822AE}" sibTransId="{A2FC904B-D2AB-4520-9209-9689669CA1CA}"/>
    <dgm:cxn modelId="{0C5DBA9A-AE1D-4AD8-9B54-B4B93038FB25}" type="presOf" srcId="{A2FC904B-D2AB-4520-9209-9689669CA1CA}" destId="{C667FE59-1E00-4DD3-AEBA-4A04E70A87A8}" srcOrd="0" destOrd="0" presId="urn:microsoft.com/office/officeart/2005/8/layout/pList2"/>
    <dgm:cxn modelId="{68B37C2E-49C5-41A4-8313-1CA4D6C53289}" type="presOf" srcId="{B1AEA398-D1FD-4C78-AE76-B2F703CE8142}" destId="{046ACF8D-97D1-4330-8335-9B59C2CBBCA1}" srcOrd="0" destOrd="0" presId="urn:microsoft.com/office/officeart/2005/8/layout/pList2"/>
    <dgm:cxn modelId="{3FFEC09C-8776-4E8E-B7A3-EA905238F213}" srcId="{39D87EEF-3E33-4AF9-B040-656CADA44FB4}" destId="{DDC6D085-F42F-46D4-B95D-3BDD8605E379}" srcOrd="1" destOrd="0" parTransId="{A4CDA0BF-B8BB-40B2-ABF4-964963D1F560}" sibTransId="{3BE3A318-C4FD-47BF-9305-86C00233C786}"/>
    <dgm:cxn modelId="{D67DB68F-D08D-41B3-AA97-0D8DBCD74CF3}" type="presOf" srcId="{3BE3A318-C4FD-47BF-9305-86C00233C786}" destId="{CCCEADD2-81BA-4AB1-986F-84C95C22CB41}" srcOrd="0" destOrd="0" presId="urn:microsoft.com/office/officeart/2005/8/layout/pList2"/>
    <dgm:cxn modelId="{32C0F23D-69ED-4A68-AEE6-722663CD053B}" type="presOf" srcId="{DDC6D085-F42F-46D4-B95D-3BDD8605E379}" destId="{F08D2D39-522E-4A2C-A5F1-D3B5139C39BB}" srcOrd="0" destOrd="0" presId="urn:microsoft.com/office/officeart/2005/8/layout/pList2"/>
    <dgm:cxn modelId="{B26E4E8D-0CE4-43B4-BDEA-CB300C726F4E}" srcId="{39D87EEF-3E33-4AF9-B040-656CADA44FB4}" destId="{2337ED88-3050-47A5-B95B-4F720FB863C3}" srcOrd="2" destOrd="0" parTransId="{D2FFA3CF-7E78-420C-97EC-23DE2B1CDBB5}" sibTransId="{2A00876D-E289-4434-8BD7-6F623E49D2EE}"/>
    <dgm:cxn modelId="{C0A938BF-5426-4098-89A8-9C23DC4835AC}" type="presOf" srcId="{39D87EEF-3E33-4AF9-B040-656CADA44FB4}" destId="{3140A3AC-DF2C-4400-AC53-8D85CA09FDCA}" srcOrd="0" destOrd="0" presId="urn:microsoft.com/office/officeart/2005/8/layout/pList2"/>
    <dgm:cxn modelId="{ABD03CF7-54FD-4D2F-9D67-34845E96EA35}" type="presParOf" srcId="{3140A3AC-DF2C-4400-AC53-8D85CA09FDCA}" destId="{00F49895-6ED5-4EB9-82C0-EC8395A5F3D9}" srcOrd="0" destOrd="0" presId="urn:microsoft.com/office/officeart/2005/8/layout/pList2"/>
    <dgm:cxn modelId="{31804367-7B0A-412E-AC5D-70CE3865FFEA}" type="presParOf" srcId="{3140A3AC-DF2C-4400-AC53-8D85CA09FDCA}" destId="{4F3F71CD-47ED-43B3-BED8-F8CC50F989F1}" srcOrd="1" destOrd="0" presId="urn:microsoft.com/office/officeart/2005/8/layout/pList2"/>
    <dgm:cxn modelId="{75AF03C6-4916-4D77-9347-EB81EA810395}" type="presParOf" srcId="{4F3F71CD-47ED-43B3-BED8-F8CC50F989F1}" destId="{A03FA20C-29EC-4F9F-ABE0-FEDC1177C399}" srcOrd="0" destOrd="0" presId="urn:microsoft.com/office/officeart/2005/8/layout/pList2"/>
    <dgm:cxn modelId="{775D2DEE-B1A2-4242-9CA5-AF9CF95F5FBB}" type="presParOf" srcId="{A03FA20C-29EC-4F9F-ABE0-FEDC1177C399}" destId="{046ACF8D-97D1-4330-8335-9B59C2CBBCA1}" srcOrd="0" destOrd="0" presId="urn:microsoft.com/office/officeart/2005/8/layout/pList2"/>
    <dgm:cxn modelId="{312EECBB-DB9C-4485-9090-192C8474D3B6}" type="presParOf" srcId="{A03FA20C-29EC-4F9F-ABE0-FEDC1177C399}" destId="{D952137C-B09D-4A71-ACEB-0E8C071CEC50}" srcOrd="1" destOrd="0" presId="urn:microsoft.com/office/officeart/2005/8/layout/pList2"/>
    <dgm:cxn modelId="{A48C6F55-25B3-4E46-9019-DEAE3157312A}" type="presParOf" srcId="{A03FA20C-29EC-4F9F-ABE0-FEDC1177C399}" destId="{83DAADCE-30E8-4E02-8AFC-56906B1E83D1}" srcOrd="2" destOrd="0" presId="urn:microsoft.com/office/officeart/2005/8/layout/pList2"/>
    <dgm:cxn modelId="{F75B89A6-AA69-4638-951B-658ACDE53E14}" type="presParOf" srcId="{4F3F71CD-47ED-43B3-BED8-F8CC50F989F1}" destId="{C667FE59-1E00-4DD3-AEBA-4A04E70A87A8}" srcOrd="1" destOrd="0" presId="urn:microsoft.com/office/officeart/2005/8/layout/pList2"/>
    <dgm:cxn modelId="{3E77B2EF-1E9C-45AE-A477-D33E396C8FD2}" type="presParOf" srcId="{4F3F71CD-47ED-43B3-BED8-F8CC50F989F1}" destId="{D6338641-1391-4480-8C4B-4DAB3BB75B6E}" srcOrd="2" destOrd="0" presId="urn:microsoft.com/office/officeart/2005/8/layout/pList2"/>
    <dgm:cxn modelId="{DA04031A-D092-413A-AF4C-CA52841D9361}" type="presParOf" srcId="{D6338641-1391-4480-8C4B-4DAB3BB75B6E}" destId="{F08D2D39-522E-4A2C-A5F1-D3B5139C39BB}" srcOrd="0" destOrd="0" presId="urn:microsoft.com/office/officeart/2005/8/layout/pList2"/>
    <dgm:cxn modelId="{23F98169-7E7E-48E6-BEF3-B71D1ED5AE32}" type="presParOf" srcId="{D6338641-1391-4480-8C4B-4DAB3BB75B6E}" destId="{03B1E3D2-41AD-419A-ACA3-84A32D13333B}" srcOrd="1" destOrd="0" presId="urn:microsoft.com/office/officeart/2005/8/layout/pList2"/>
    <dgm:cxn modelId="{DFDD0D7C-F92D-443D-AFE2-D33FE33AF0DD}" type="presParOf" srcId="{D6338641-1391-4480-8C4B-4DAB3BB75B6E}" destId="{9826FC53-79B7-4C3E-B50C-D5703EAB9667}" srcOrd="2" destOrd="0" presId="urn:microsoft.com/office/officeart/2005/8/layout/pList2"/>
    <dgm:cxn modelId="{EE7F4753-BD82-4A42-9623-4FC5C4E05193}" type="presParOf" srcId="{4F3F71CD-47ED-43B3-BED8-F8CC50F989F1}" destId="{CCCEADD2-81BA-4AB1-986F-84C95C22CB41}" srcOrd="3" destOrd="0" presId="urn:microsoft.com/office/officeart/2005/8/layout/pList2"/>
    <dgm:cxn modelId="{E4E6FB20-6A41-42BD-98D5-3944B0840389}" type="presParOf" srcId="{4F3F71CD-47ED-43B3-BED8-F8CC50F989F1}" destId="{D08F49DB-26A0-41F0-AB56-817D9C22EA92}" srcOrd="4" destOrd="0" presId="urn:microsoft.com/office/officeart/2005/8/layout/pList2"/>
    <dgm:cxn modelId="{801F2CC8-5327-426B-BD21-7BBBD107AA65}" type="presParOf" srcId="{D08F49DB-26A0-41F0-AB56-817D9C22EA92}" destId="{567ECC69-4778-420D-8D5A-C9C8DBEE0C8F}" srcOrd="0" destOrd="0" presId="urn:microsoft.com/office/officeart/2005/8/layout/pList2"/>
    <dgm:cxn modelId="{A5BDC6B8-ADEB-45E8-B188-25B6F2744569}" type="presParOf" srcId="{D08F49DB-26A0-41F0-AB56-817D9C22EA92}" destId="{A71A511E-D838-468D-8D06-60FFA613D037}" srcOrd="1" destOrd="0" presId="urn:microsoft.com/office/officeart/2005/8/layout/pList2"/>
    <dgm:cxn modelId="{A5CF9EBD-BB21-46CD-A056-57EDD86D7732}" type="presParOf" srcId="{D08F49DB-26A0-41F0-AB56-817D9C22EA92}" destId="{E879EDC1-38FE-4894-9393-7B1CB96D746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ED773CE-8673-4EED-A94F-C02DF98D5FC1}" type="doc">
      <dgm:prSet loTypeId="urn:microsoft.com/office/officeart/2005/8/layout/hList7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C327F7B-B37A-43C9-9516-00D658313EFE}">
      <dgm:prSet phldrT="[Texto]" custT="1"/>
      <dgm:spPr>
        <a:xfrm>
          <a:off x="2914471" y="0"/>
          <a:ext cx="2826965" cy="5741898"/>
        </a:xfrm>
      </dgm:spPr>
      <dgm:t>
        <a:bodyPr/>
        <a:lstStyle/>
        <a:p>
          <a:r>
            <a:rPr lang="es-EC" sz="2000" b="1" dirty="0">
              <a:latin typeface="+mn-lt"/>
              <a:ea typeface="+mn-ea"/>
              <a:cs typeface="+mn-cs"/>
            </a:rPr>
            <a:t>120</a:t>
          </a:r>
          <a:r>
            <a:rPr lang="es-EC" sz="2000" dirty="0">
              <a:latin typeface="+mn-lt"/>
              <a:ea typeface="+mn-ea"/>
              <a:cs typeface="+mn-cs"/>
            </a:rPr>
            <a:t> usuarios externos beneficiados con actividades de prevención Síndrome de </a:t>
          </a:r>
          <a:r>
            <a:rPr lang="es-EC" sz="2000" dirty="0" smtClean="0">
              <a:latin typeface="+mn-lt"/>
              <a:ea typeface="+mn-ea"/>
              <a:cs typeface="+mn-cs"/>
            </a:rPr>
            <a:t>Burnout</a:t>
          </a:r>
          <a:endParaRPr lang="es-EC" sz="2000" dirty="0">
            <a:latin typeface="+mn-lt"/>
            <a:ea typeface="+mn-ea"/>
            <a:cs typeface="+mn-cs"/>
          </a:endParaRPr>
        </a:p>
      </dgm:t>
    </dgm:pt>
    <dgm:pt modelId="{DB03122A-813F-45DC-9E48-A47E5F671D6A}" type="parTrans" cxnId="{44395263-1E83-4137-83FE-FBA239896BC4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4BEE7509-3504-4343-B3F0-01CF32D4499A}" type="sibTrans" cxnId="{44395263-1E83-4137-83FE-FBA239896BC4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8DD3E161-9CD8-43D4-93B8-56A293AF10D0}">
      <dgm:prSet custT="1"/>
      <dgm:spPr>
        <a:xfrm>
          <a:off x="5826246" y="0"/>
          <a:ext cx="2826965" cy="5741898"/>
        </a:xfrm>
      </dgm:spPr>
      <dgm:t>
        <a:bodyPr/>
        <a:lstStyle/>
        <a:p>
          <a:r>
            <a:rPr lang="es-ES" sz="2000" b="1" dirty="0">
              <a:latin typeface="+mn-lt"/>
              <a:ea typeface="+mn-ea"/>
              <a:cs typeface="+mn-cs"/>
            </a:rPr>
            <a:t>76 </a:t>
          </a:r>
          <a:r>
            <a:rPr lang="es-ES" sz="2000" dirty="0">
              <a:latin typeface="+mn-lt"/>
              <a:ea typeface="+mn-ea"/>
              <a:cs typeface="+mn-cs"/>
            </a:rPr>
            <a:t>docentes de la U.E. Natalia </a:t>
          </a:r>
          <a:r>
            <a:rPr lang="es-ES" sz="2000" dirty="0" err="1">
              <a:latin typeface="+mn-lt"/>
              <a:ea typeface="+mn-ea"/>
              <a:cs typeface="+mn-cs"/>
            </a:rPr>
            <a:t>Jarrín</a:t>
          </a:r>
          <a:r>
            <a:rPr lang="es-ES" sz="2000" dirty="0">
              <a:latin typeface="+mn-lt"/>
              <a:ea typeface="+mn-ea"/>
              <a:cs typeface="+mn-cs"/>
            </a:rPr>
            <a:t> beneficiados con capacitación en Plan Piloto de prevención de consumo de drogas.</a:t>
          </a:r>
        </a:p>
      </dgm:t>
    </dgm:pt>
    <dgm:pt modelId="{201BFBC8-27C0-4C29-B927-29E1802ED5B4}" type="parTrans" cxnId="{933524A1-EEA2-489D-9BC9-93B055C053D1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85156AA9-83A5-45C4-827E-D5E465397576}" type="sibTrans" cxnId="{933524A1-EEA2-489D-9BC9-93B055C053D1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884E9B2A-8893-4D71-BF8B-8A2A557A3795}">
      <dgm:prSet custT="1"/>
      <dgm:spPr>
        <a:xfrm>
          <a:off x="8740706" y="0"/>
          <a:ext cx="2826965" cy="5741898"/>
        </a:xfrm>
      </dgm:spPr>
      <dgm:t>
        <a:bodyPr/>
        <a:lstStyle/>
        <a:p>
          <a:r>
            <a:rPr lang="es-EC" sz="2000" b="1" dirty="0">
              <a:latin typeface="+mn-lt"/>
              <a:ea typeface="+mn-ea"/>
              <a:cs typeface="+mn-cs"/>
            </a:rPr>
            <a:t>558</a:t>
          </a:r>
          <a:r>
            <a:rPr lang="es-EC" sz="2000" dirty="0">
              <a:latin typeface="+mn-lt"/>
              <a:ea typeface="+mn-ea"/>
              <a:cs typeface="+mn-cs"/>
            </a:rPr>
            <a:t> actividades de sensibilización en Temas de Salud mental beneficiando a </a:t>
          </a:r>
          <a:r>
            <a:rPr lang="es-EC" sz="2000" b="1" dirty="0" smtClean="0">
              <a:latin typeface="+mn-lt"/>
              <a:ea typeface="+mn-ea"/>
              <a:cs typeface="+mn-cs"/>
            </a:rPr>
            <a:t>6.295</a:t>
          </a:r>
          <a:r>
            <a:rPr lang="es-EC" sz="2000" dirty="0" smtClean="0">
              <a:latin typeface="+mn-lt"/>
              <a:ea typeface="+mn-ea"/>
              <a:cs typeface="+mn-cs"/>
            </a:rPr>
            <a:t> </a:t>
          </a:r>
          <a:r>
            <a:rPr lang="es-EC" sz="2000" dirty="0">
              <a:latin typeface="+mn-lt"/>
              <a:ea typeface="+mn-ea"/>
              <a:cs typeface="+mn-cs"/>
            </a:rPr>
            <a:t>personas.</a:t>
          </a:r>
          <a:endParaRPr lang="es-ES" sz="2000" dirty="0">
            <a:latin typeface="+mn-lt"/>
            <a:ea typeface="+mn-ea"/>
            <a:cs typeface="+mn-cs"/>
          </a:endParaRPr>
        </a:p>
      </dgm:t>
    </dgm:pt>
    <dgm:pt modelId="{F352D62F-BE3D-4EAE-BAD4-F8794ED9E887}" type="parTrans" cxnId="{385379B6-5797-4900-9AFF-3D9500353157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B6230552-396E-4ED8-87F7-F6EEDCBA54D3}" type="sibTrans" cxnId="{385379B6-5797-4900-9AFF-3D9500353157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420C369F-AA75-40CE-9FBE-DB3492F85384}">
      <dgm:prSet phldrT="[Texto]" custT="1"/>
      <dgm:spPr>
        <a:xfrm>
          <a:off x="2697" y="0"/>
          <a:ext cx="2826965" cy="5741898"/>
        </a:xfrm>
      </dgm:spPr>
      <dgm:t>
        <a:bodyPr/>
        <a:lstStyle/>
        <a:p>
          <a:r>
            <a:rPr lang="es-EC" sz="2000" b="1" dirty="0">
              <a:latin typeface="+mn-lt"/>
              <a:ea typeface="+mn-ea"/>
              <a:cs typeface="+mn-cs"/>
            </a:rPr>
            <a:t>280</a:t>
          </a:r>
          <a:r>
            <a:rPr lang="es-EC" sz="2000" dirty="0">
              <a:latin typeface="+mn-lt"/>
              <a:ea typeface="+mn-ea"/>
              <a:cs typeface="+mn-cs"/>
            </a:rPr>
            <a:t> usuarios internos participan de  Actividades de integración y autocuidado a personal de la DD17D10 Cayambe – Pedro Moncayo.</a:t>
          </a:r>
        </a:p>
      </dgm:t>
    </dgm:pt>
    <dgm:pt modelId="{82909645-C314-4E20-987A-750775092296}" type="parTrans" cxnId="{3ADA4E06-76B6-4D81-BFCF-FEA8AEA10C55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4200E433-89A2-4508-ABE2-D3280B2957BD}" type="sibTrans" cxnId="{3ADA4E06-76B6-4D81-BFCF-FEA8AEA10C55}">
      <dgm:prSet/>
      <dgm:spPr/>
      <dgm:t>
        <a:bodyPr/>
        <a:lstStyle/>
        <a:p>
          <a:endParaRPr lang="es-EC" sz="2000">
            <a:latin typeface="+mn-lt"/>
          </a:endParaRPr>
        </a:p>
      </dgm:t>
    </dgm:pt>
    <dgm:pt modelId="{4D866207-8FAF-44D1-A0CE-2A476552CA3D}" type="pres">
      <dgm:prSet presAssocID="{AED773CE-8673-4EED-A94F-C02DF98D5F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498D296-4FD4-4E91-B5CD-79D9E7D0017E}" type="pres">
      <dgm:prSet presAssocID="{AED773CE-8673-4EED-A94F-C02DF98D5FC1}" presName="fgShape" presStyleLbl="fgShp" presStyleIdx="0" presStyleCnt="1" custLinFactNeighborX="707" custLinFactNeighborY="26753"/>
      <dgm:spPr>
        <a:xfrm>
          <a:off x="537948" y="4823938"/>
          <a:ext cx="10642269" cy="861284"/>
        </a:xfrm>
        <a:prstGeom prst="leftRightArrow">
          <a:avLst/>
        </a:prstGeom>
      </dgm:spPr>
    </dgm:pt>
    <dgm:pt modelId="{928A2B50-AE1C-431D-98F0-5E3B219E32ED}" type="pres">
      <dgm:prSet presAssocID="{AED773CE-8673-4EED-A94F-C02DF98D5FC1}" presName="linComp" presStyleCnt="0"/>
      <dgm:spPr/>
    </dgm:pt>
    <dgm:pt modelId="{C021DDD4-6B25-4450-80C4-2121730447EE}" type="pres">
      <dgm:prSet presAssocID="{420C369F-AA75-40CE-9FBE-DB3492F85384}" presName="compNode" presStyleCnt="0"/>
      <dgm:spPr/>
    </dgm:pt>
    <dgm:pt modelId="{591833D1-B8D6-4325-9540-8E0A8A103ACF}" type="pres">
      <dgm:prSet presAssocID="{420C369F-AA75-40CE-9FBE-DB3492F85384}" presName="bkgdShape" presStyleLbl="node1" presStyleIdx="0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66917C26-C32C-4D3E-B499-C7CFC19DA0D7}" type="pres">
      <dgm:prSet presAssocID="{420C369F-AA75-40CE-9FBE-DB3492F8538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D0BAFF-7184-45B8-9F89-61C8438E36CA}" type="pres">
      <dgm:prSet presAssocID="{420C369F-AA75-40CE-9FBE-DB3492F85384}" presName="invisiNode" presStyleLbl="node1" presStyleIdx="0" presStyleCnt="4"/>
      <dgm:spPr/>
    </dgm:pt>
    <dgm:pt modelId="{2000AC23-0ECF-45CE-91A1-BF064C0A38AB}" type="pres">
      <dgm:prSet presAssocID="{420C369F-AA75-40CE-9FBE-DB3492F85384}" presName="imagNode" presStyleLbl="fgImgPlace1" presStyleIdx="0" presStyleCnt="4" custLinFactNeighborX="4067" custLinFactNeighborY="-12379"/>
      <dgm:spPr>
        <a:xfrm>
          <a:off x="537916" y="107820"/>
          <a:ext cx="1912052" cy="19120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CDE0901-2A70-425E-BCCD-4F168C9C2A08}" type="pres">
      <dgm:prSet presAssocID="{4200E433-89A2-4508-ABE2-D3280B2957B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22E7BE8-E95B-4F04-A5EC-15D9E59F76AA}" type="pres">
      <dgm:prSet presAssocID="{CC327F7B-B37A-43C9-9516-00D658313EFE}" presName="compNode" presStyleCnt="0"/>
      <dgm:spPr/>
    </dgm:pt>
    <dgm:pt modelId="{451C14F6-F233-47AE-B461-F7DF38E89746}" type="pres">
      <dgm:prSet presAssocID="{CC327F7B-B37A-43C9-9516-00D658313EFE}" presName="bkgdShape" presStyleLbl="node1" presStyleIdx="1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B44E5B4C-C77F-4739-9B60-5865551777ED}" type="pres">
      <dgm:prSet presAssocID="{CC327F7B-B37A-43C9-9516-00D658313EFE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0F532E-E4B0-4719-A60D-063C42211DD5}" type="pres">
      <dgm:prSet presAssocID="{CC327F7B-B37A-43C9-9516-00D658313EFE}" presName="invisiNode" presStyleLbl="node1" presStyleIdx="1" presStyleCnt="4"/>
      <dgm:spPr/>
    </dgm:pt>
    <dgm:pt modelId="{689B224F-8B8E-45BF-A3CE-BBB2E7486068}" type="pres">
      <dgm:prSet presAssocID="{CC327F7B-B37A-43C9-9516-00D658313EFE}" presName="imagNode" presStyleLbl="fgImgPlace1" presStyleIdx="1" presStyleCnt="4" custLinFactNeighborX="-450" custLinFactNeighborY="-12379"/>
      <dgm:spPr>
        <a:xfrm>
          <a:off x="3363324" y="107820"/>
          <a:ext cx="1912052" cy="191205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8221FDC-89C8-4CD0-8748-2FC043ED1C72}" type="pres">
      <dgm:prSet presAssocID="{4BEE7509-3504-4343-B3F0-01CF32D4499A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9173459-90C5-4064-9926-374EFD1028FD}" type="pres">
      <dgm:prSet presAssocID="{8DD3E161-9CD8-43D4-93B8-56A293AF10D0}" presName="compNode" presStyleCnt="0"/>
      <dgm:spPr/>
    </dgm:pt>
    <dgm:pt modelId="{B0C3AF6E-4599-4A8A-BDFF-0C8EE70F67A0}" type="pres">
      <dgm:prSet presAssocID="{8DD3E161-9CD8-43D4-93B8-56A293AF10D0}" presName="bkgdShape" presStyleLbl="node1" presStyleIdx="2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49CC3B09-3D12-4776-BCB1-73C8FAD6C326}" type="pres">
      <dgm:prSet presAssocID="{8DD3E161-9CD8-43D4-93B8-56A293AF10D0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AAE1BF-52A5-4BFE-AF1D-BC2233BE00F4}" type="pres">
      <dgm:prSet presAssocID="{8DD3E161-9CD8-43D4-93B8-56A293AF10D0}" presName="invisiNode" presStyleLbl="node1" presStyleIdx="2" presStyleCnt="4"/>
      <dgm:spPr/>
    </dgm:pt>
    <dgm:pt modelId="{128BFD0B-5477-46B3-9EF5-C16925D62BE2}" type="pres">
      <dgm:prSet presAssocID="{8DD3E161-9CD8-43D4-93B8-56A293AF10D0}" presName="imagNode" presStyleLbl="fgImgPlace1" presStyleIdx="2" presStyleCnt="4" custLinFactNeighborX="2332" custLinFactNeighborY="-12379"/>
      <dgm:spPr>
        <a:xfrm>
          <a:off x="6328292" y="107820"/>
          <a:ext cx="1912052" cy="191205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AD496F3-C4C1-4E1C-BF4E-CE147D24D353}" type="pres">
      <dgm:prSet presAssocID="{85156AA9-83A5-45C4-827E-D5E46539757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B85D4A5-446F-44E4-9B51-9DF73B8B27F7}" type="pres">
      <dgm:prSet presAssocID="{884E9B2A-8893-4D71-BF8B-8A2A557A3795}" presName="compNode" presStyleCnt="0"/>
      <dgm:spPr/>
    </dgm:pt>
    <dgm:pt modelId="{BD814369-65F0-476A-9A82-41520342D752}" type="pres">
      <dgm:prSet presAssocID="{884E9B2A-8893-4D71-BF8B-8A2A557A3795}" presName="bkgdShape" presStyleLbl="node1" presStyleIdx="3" presStyleCnt="4" custLinFactNeighborX="34579" custLinFactNeighborY="187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C"/>
        </a:p>
      </dgm:t>
    </dgm:pt>
    <dgm:pt modelId="{FED09AA6-1F9C-42CB-AEEA-BCAD8C6BE403}" type="pres">
      <dgm:prSet presAssocID="{884E9B2A-8893-4D71-BF8B-8A2A557A379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F93DC0-3CA7-4E95-9562-932EFA7AC6C1}" type="pres">
      <dgm:prSet presAssocID="{884E9B2A-8893-4D71-BF8B-8A2A557A3795}" presName="invisiNode" presStyleLbl="node1" presStyleIdx="3" presStyleCnt="4"/>
      <dgm:spPr/>
    </dgm:pt>
    <dgm:pt modelId="{CC1EAEA6-5E58-40D0-8860-BA6ACDA2E4C9}" type="pres">
      <dgm:prSet presAssocID="{884E9B2A-8893-4D71-BF8B-8A2A557A3795}" presName="imagNode" presStyleLbl="fgImgPlace1" presStyleIdx="3" presStyleCnt="4" custLinFactNeighborX="-7618" custLinFactNeighborY="-12379"/>
      <dgm:spPr>
        <a:xfrm>
          <a:off x="9049817" y="107820"/>
          <a:ext cx="1912052" cy="191205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44395263-1E83-4137-83FE-FBA239896BC4}" srcId="{AED773CE-8673-4EED-A94F-C02DF98D5FC1}" destId="{CC327F7B-B37A-43C9-9516-00D658313EFE}" srcOrd="1" destOrd="0" parTransId="{DB03122A-813F-45DC-9E48-A47E5F671D6A}" sibTransId="{4BEE7509-3504-4343-B3F0-01CF32D4499A}"/>
    <dgm:cxn modelId="{8B32A8BD-276D-46C8-A72D-AF8685E9135D}" type="presOf" srcId="{85156AA9-83A5-45C4-827E-D5E465397576}" destId="{3AD496F3-C4C1-4E1C-BF4E-CE147D24D353}" srcOrd="0" destOrd="0" presId="urn:microsoft.com/office/officeart/2005/8/layout/hList7"/>
    <dgm:cxn modelId="{385379B6-5797-4900-9AFF-3D9500353157}" srcId="{AED773CE-8673-4EED-A94F-C02DF98D5FC1}" destId="{884E9B2A-8893-4D71-BF8B-8A2A557A3795}" srcOrd="3" destOrd="0" parTransId="{F352D62F-BE3D-4EAE-BAD4-F8794ED9E887}" sibTransId="{B6230552-396E-4ED8-87F7-F6EEDCBA54D3}"/>
    <dgm:cxn modelId="{B8E60E75-4D97-4E55-988B-FEECB8980358}" type="presOf" srcId="{420C369F-AA75-40CE-9FBE-DB3492F85384}" destId="{591833D1-B8D6-4325-9540-8E0A8A103ACF}" srcOrd="0" destOrd="0" presId="urn:microsoft.com/office/officeart/2005/8/layout/hList7"/>
    <dgm:cxn modelId="{9640ABEF-40DA-4638-9C00-EB744F0E279D}" type="presOf" srcId="{8DD3E161-9CD8-43D4-93B8-56A293AF10D0}" destId="{B0C3AF6E-4599-4A8A-BDFF-0C8EE70F67A0}" srcOrd="0" destOrd="0" presId="urn:microsoft.com/office/officeart/2005/8/layout/hList7"/>
    <dgm:cxn modelId="{334FFEF1-F623-4B81-B527-7E7BD37A0D25}" type="presOf" srcId="{884E9B2A-8893-4D71-BF8B-8A2A557A3795}" destId="{FED09AA6-1F9C-42CB-AEEA-BCAD8C6BE403}" srcOrd="1" destOrd="0" presId="urn:microsoft.com/office/officeart/2005/8/layout/hList7"/>
    <dgm:cxn modelId="{8C27DA5C-29E4-46F9-9A28-DE0F4F9D87FE}" type="presOf" srcId="{4BEE7509-3504-4343-B3F0-01CF32D4499A}" destId="{E8221FDC-89C8-4CD0-8748-2FC043ED1C72}" srcOrd="0" destOrd="0" presId="urn:microsoft.com/office/officeart/2005/8/layout/hList7"/>
    <dgm:cxn modelId="{933524A1-EEA2-489D-9BC9-93B055C053D1}" srcId="{AED773CE-8673-4EED-A94F-C02DF98D5FC1}" destId="{8DD3E161-9CD8-43D4-93B8-56A293AF10D0}" srcOrd="2" destOrd="0" parTransId="{201BFBC8-27C0-4C29-B927-29E1802ED5B4}" sibTransId="{85156AA9-83A5-45C4-827E-D5E465397576}"/>
    <dgm:cxn modelId="{134DF292-F70F-405D-9202-9E89FB5A5C9A}" type="presOf" srcId="{CC327F7B-B37A-43C9-9516-00D658313EFE}" destId="{B44E5B4C-C77F-4739-9B60-5865551777ED}" srcOrd="1" destOrd="0" presId="urn:microsoft.com/office/officeart/2005/8/layout/hList7"/>
    <dgm:cxn modelId="{1DE9CB43-E6C5-4F2F-8DFC-B0CFF5C4633F}" type="presOf" srcId="{CC327F7B-B37A-43C9-9516-00D658313EFE}" destId="{451C14F6-F233-47AE-B461-F7DF38E89746}" srcOrd="0" destOrd="0" presId="urn:microsoft.com/office/officeart/2005/8/layout/hList7"/>
    <dgm:cxn modelId="{88AA7C07-BB0E-484C-B3F1-4870144F5170}" type="presOf" srcId="{420C369F-AA75-40CE-9FBE-DB3492F85384}" destId="{66917C26-C32C-4D3E-B499-C7CFC19DA0D7}" srcOrd="1" destOrd="0" presId="urn:microsoft.com/office/officeart/2005/8/layout/hList7"/>
    <dgm:cxn modelId="{92FEFA0F-DDA9-4A92-8359-6E158B40D2D6}" type="presOf" srcId="{8DD3E161-9CD8-43D4-93B8-56A293AF10D0}" destId="{49CC3B09-3D12-4776-BCB1-73C8FAD6C326}" srcOrd="1" destOrd="0" presId="urn:microsoft.com/office/officeart/2005/8/layout/hList7"/>
    <dgm:cxn modelId="{C96C492F-CC9C-4AC2-B9F8-C1B950D59F18}" type="presOf" srcId="{AED773CE-8673-4EED-A94F-C02DF98D5FC1}" destId="{4D866207-8FAF-44D1-A0CE-2A476552CA3D}" srcOrd="0" destOrd="0" presId="urn:microsoft.com/office/officeart/2005/8/layout/hList7"/>
    <dgm:cxn modelId="{F0EFB1A5-FB60-4725-BEA0-5E6F657584FD}" type="presOf" srcId="{884E9B2A-8893-4D71-BF8B-8A2A557A3795}" destId="{BD814369-65F0-476A-9A82-41520342D752}" srcOrd="0" destOrd="0" presId="urn:microsoft.com/office/officeart/2005/8/layout/hList7"/>
    <dgm:cxn modelId="{DFFBE32C-347D-4DE1-A2C9-517A1E55EC1A}" type="presOf" srcId="{4200E433-89A2-4508-ABE2-D3280B2957BD}" destId="{DCDE0901-2A70-425E-BCCD-4F168C9C2A08}" srcOrd="0" destOrd="0" presId="urn:microsoft.com/office/officeart/2005/8/layout/hList7"/>
    <dgm:cxn modelId="{3ADA4E06-76B6-4D81-BFCF-FEA8AEA10C55}" srcId="{AED773CE-8673-4EED-A94F-C02DF98D5FC1}" destId="{420C369F-AA75-40CE-9FBE-DB3492F85384}" srcOrd="0" destOrd="0" parTransId="{82909645-C314-4E20-987A-750775092296}" sibTransId="{4200E433-89A2-4508-ABE2-D3280B2957BD}"/>
    <dgm:cxn modelId="{408E7296-6ED3-4F5F-B415-3801662345C7}" type="presParOf" srcId="{4D866207-8FAF-44D1-A0CE-2A476552CA3D}" destId="{3498D296-4FD4-4E91-B5CD-79D9E7D0017E}" srcOrd="0" destOrd="0" presId="urn:microsoft.com/office/officeart/2005/8/layout/hList7"/>
    <dgm:cxn modelId="{EE7CDC19-9B96-4D8D-9D18-164D318BC673}" type="presParOf" srcId="{4D866207-8FAF-44D1-A0CE-2A476552CA3D}" destId="{928A2B50-AE1C-431D-98F0-5E3B219E32ED}" srcOrd="1" destOrd="0" presId="urn:microsoft.com/office/officeart/2005/8/layout/hList7"/>
    <dgm:cxn modelId="{FFD6AC87-631E-4129-9B4D-CD1DF8C6BD15}" type="presParOf" srcId="{928A2B50-AE1C-431D-98F0-5E3B219E32ED}" destId="{C021DDD4-6B25-4450-80C4-2121730447EE}" srcOrd="0" destOrd="0" presId="urn:microsoft.com/office/officeart/2005/8/layout/hList7"/>
    <dgm:cxn modelId="{4DC65FB7-B3B7-42D2-951A-3DA02A2E8C90}" type="presParOf" srcId="{C021DDD4-6B25-4450-80C4-2121730447EE}" destId="{591833D1-B8D6-4325-9540-8E0A8A103ACF}" srcOrd="0" destOrd="0" presId="urn:microsoft.com/office/officeart/2005/8/layout/hList7"/>
    <dgm:cxn modelId="{EFBCB30B-8F56-4BE2-AE39-12AF7DFF4A36}" type="presParOf" srcId="{C021DDD4-6B25-4450-80C4-2121730447EE}" destId="{66917C26-C32C-4D3E-B499-C7CFC19DA0D7}" srcOrd="1" destOrd="0" presId="urn:microsoft.com/office/officeart/2005/8/layout/hList7"/>
    <dgm:cxn modelId="{7818E003-3873-4E7B-8BC4-18EFECD4ABAD}" type="presParOf" srcId="{C021DDD4-6B25-4450-80C4-2121730447EE}" destId="{EFD0BAFF-7184-45B8-9F89-61C8438E36CA}" srcOrd="2" destOrd="0" presId="urn:microsoft.com/office/officeart/2005/8/layout/hList7"/>
    <dgm:cxn modelId="{35F271E3-733D-4042-B599-5E31A0279B5F}" type="presParOf" srcId="{C021DDD4-6B25-4450-80C4-2121730447EE}" destId="{2000AC23-0ECF-45CE-91A1-BF064C0A38AB}" srcOrd="3" destOrd="0" presId="urn:microsoft.com/office/officeart/2005/8/layout/hList7"/>
    <dgm:cxn modelId="{C0785C68-9194-42B6-B4F8-99FDA30D3DBF}" type="presParOf" srcId="{928A2B50-AE1C-431D-98F0-5E3B219E32ED}" destId="{DCDE0901-2A70-425E-BCCD-4F168C9C2A08}" srcOrd="1" destOrd="0" presId="urn:microsoft.com/office/officeart/2005/8/layout/hList7"/>
    <dgm:cxn modelId="{B6A50F06-4640-4595-A31D-CBADB1F0BC3D}" type="presParOf" srcId="{928A2B50-AE1C-431D-98F0-5E3B219E32ED}" destId="{922E7BE8-E95B-4F04-A5EC-15D9E59F76AA}" srcOrd="2" destOrd="0" presId="urn:microsoft.com/office/officeart/2005/8/layout/hList7"/>
    <dgm:cxn modelId="{4CFE1205-D0E4-487B-8F2E-DC18A750B32E}" type="presParOf" srcId="{922E7BE8-E95B-4F04-A5EC-15D9E59F76AA}" destId="{451C14F6-F233-47AE-B461-F7DF38E89746}" srcOrd="0" destOrd="0" presId="urn:microsoft.com/office/officeart/2005/8/layout/hList7"/>
    <dgm:cxn modelId="{40D62A05-15F8-4BB2-8D8A-B4B5FB2A21AB}" type="presParOf" srcId="{922E7BE8-E95B-4F04-A5EC-15D9E59F76AA}" destId="{B44E5B4C-C77F-4739-9B60-5865551777ED}" srcOrd="1" destOrd="0" presId="urn:microsoft.com/office/officeart/2005/8/layout/hList7"/>
    <dgm:cxn modelId="{490C3F8F-00DA-47C0-9EE1-BD5AC5FDAE3B}" type="presParOf" srcId="{922E7BE8-E95B-4F04-A5EC-15D9E59F76AA}" destId="{170F532E-E4B0-4719-A60D-063C42211DD5}" srcOrd="2" destOrd="0" presId="urn:microsoft.com/office/officeart/2005/8/layout/hList7"/>
    <dgm:cxn modelId="{07F5F38A-7E59-4BE2-9776-E868B9E95A2C}" type="presParOf" srcId="{922E7BE8-E95B-4F04-A5EC-15D9E59F76AA}" destId="{689B224F-8B8E-45BF-A3CE-BBB2E7486068}" srcOrd="3" destOrd="0" presId="urn:microsoft.com/office/officeart/2005/8/layout/hList7"/>
    <dgm:cxn modelId="{DB34375F-3550-4FD7-B88B-99C21A466DA7}" type="presParOf" srcId="{928A2B50-AE1C-431D-98F0-5E3B219E32ED}" destId="{E8221FDC-89C8-4CD0-8748-2FC043ED1C72}" srcOrd="3" destOrd="0" presId="urn:microsoft.com/office/officeart/2005/8/layout/hList7"/>
    <dgm:cxn modelId="{558C4192-E9AA-4DEF-B75F-E4C70F5D1082}" type="presParOf" srcId="{928A2B50-AE1C-431D-98F0-5E3B219E32ED}" destId="{69173459-90C5-4064-9926-374EFD1028FD}" srcOrd="4" destOrd="0" presId="urn:microsoft.com/office/officeart/2005/8/layout/hList7"/>
    <dgm:cxn modelId="{10DD0DED-FC36-414B-A165-0B26B920C8BE}" type="presParOf" srcId="{69173459-90C5-4064-9926-374EFD1028FD}" destId="{B0C3AF6E-4599-4A8A-BDFF-0C8EE70F67A0}" srcOrd="0" destOrd="0" presId="urn:microsoft.com/office/officeart/2005/8/layout/hList7"/>
    <dgm:cxn modelId="{DA040CC9-9AE1-405B-B749-CBBCEEC03C32}" type="presParOf" srcId="{69173459-90C5-4064-9926-374EFD1028FD}" destId="{49CC3B09-3D12-4776-BCB1-73C8FAD6C326}" srcOrd="1" destOrd="0" presId="urn:microsoft.com/office/officeart/2005/8/layout/hList7"/>
    <dgm:cxn modelId="{F358FB7A-85B9-4C8D-B5B1-3A5017D7B2B0}" type="presParOf" srcId="{69173459-90C5-4064-9926-374EFD1028FD}" destId="{D7AAE1BF-52A5-4BFE-AF1D-BC2233BE00F4}" srcOrd="2" destOrd="0" presId="urn:microsoft.com/office/officeart/2005/8/layout/hList7"/>
    <dgm:cxn modelId="{EACFB140-5A92-42FE-8995-B0ADC69DC30D}" type="presParOf" srcId="{69173459-90C5-4064-9926-374EFD1028FD}" destId="{128BFD0B-5477-46B3-9EF5-C16925D62BE2}" srcOrd="3" destOrd="0" presId="urn:microsoft.com/office/officeart/2005/8/layout/hList7"/>
    <dgm:cxn modelId="{DD34ECD5-64F1-411C-BC83-8FAFF13F5890}" type="presParOf" srcId="{928A2B50-AE1C-431D-98F0-5E3B219E32ED}" destId="{3AD496F3-C4C1-4E1C-BF4E-CE147D24D353}" srcOrd="5" destOrd="0" presId="urn:microsoft.com/office/officeart/2005/8/layout/hList7"/>
    <dgm:cxn modelId="{6B0F78FF-45C0-410C-814F-F2D5C2AC3B1B}" type="presParOf" srcId="{928A2B50-AE1C-431D-98F0-5E3B219E32ED}" destId="{FB85D4A5-446F-44E4-9B51-9DF73B8B27F7}" srcOrd="6" destOrd="0" presId="urn:microsoft.com/office/officeart/2005/8/layout/hList7"/>
    <dgm:cxn modelId="{0615A11B-366A-4656-8FF9-2AE3853959AC}" type="presParOf" srcId="{FB85D4A5-446F-44E4-9B51-9DF73B8B27F7}" destId="{BD814369-65F0-476A-9A82-41520342D752}" srcOrd="0" destOrd="0" presId="urn:microsoft.com/office/officeart/2005/8/layout/hList7"/>
    <dgm:cxn modelId="{D1630F60-D642-432D-B02A-5D76BC7ED081}" type="presParOf" srcId="{FB85D4A5-446F-44E4-9B51-9DF73B8B27F7}" destId="{FED09AA6-1F9C-42CB-AEEA-BCAD8C6BE403}" srcOrd="1" destOrd="0" presId="urn:microsoft.com/office/officeart/2005/8/layout/hList7"/>
    <dgm:cxn modelId="{E1F920FB-F687-4841-BED7-3EAA2E22668E}" type="presParOf" srcId="{FB85D4A5-446F-44E4-9B51-9DF73B8B27F7}" destId="{C0F93DC0-3CA7-4E95-9562-932EFA7AC6C1}" srcOrd="2" destOrd="0" presId="urn:microsoft.com/office/officeart/2005/8/layout/hList7"/>
    <dgm:cxn modelId="{E4BE063B-A191-4DDC-B4CF-451765E40B39}" type="presParOf" srcId="{FB85D4A5-446F-44E4-9B51-9DF73B8B27F7}" destId="{CC1EAEA6-5E58-40D0-8860-BA6ACDA2E4C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3A6D891-4878-411C-93F6-E3457B4FD914}" type="doc">
      <dgm:prSet loTypeId="urn:microsoft.com/office/officeart/2008/layout/PictureStrips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DCF7035C-263C-49A8-BC9D-96B78AE65491}">
      <dgm:prSet phldrT="[Texto]"/>
      <dgm:spPr/>
      <dgm:t>
        <a:bodyPr/>
        <a:lstStyle/>
        <a:p>
          <a:r>
            <a:rPr lang="es-ES" dirty="0"/>
            <a:t>Conformación y participación en 30 reuniones de mesas intersectoriales con </a:t>
          </a:r>
          <a:r>
            <a:rPr lang="es-ES" b="1" dirty="0" smtClean="0"/>
            <a:t>1.347</a:t>
          </a:r>
          <a:r>
            <a:rPr lang="es-ES" dirty="0" smtClean="0"/>
            <a:t> </a:t>
          </a:r>
          <a:r>
            <a:rPr lang="es-ES" dirty="0"/>
            <a:t>participantes</a:t>
          </a:r>
          <a:endParaRPr lang="es-EC" dirty="0"/>
        </a:p>
      </dgm:t>
    </dgm:pt>
    <dgm:pt modelId="{14D0742B-99E6-4CC9-B716-F391DA2BA79B}" type="parTrans" cxnId="{4300172A-9411-4384-B9BA-54564AEA8B6A}">
      <dgm:prSet/>
      <dgm:spPr/>
      <dgm:t>
        <a:bodyPr/>
        <a:lstStyle/>
        <a:p>
          <a:endParaRPr lang="es-EC"/>
        </a:p>
      </dgm:t>
    </dgm:pt>
    <dgm:pt modelId="{A36DF47C-5532-4678-B7CC-9B983E2D3D88}" type="sibTrans" cxnId="{4300172A-9411-4384-B9BA-54564AEA8B6A}">
      <dgm:prSet/>
      <dgm:spPr/>
      <dgm:t>
        <a:bodyPr/>
        <a:lstStyle/>
        <a:p>
          <a:endParaRPr lang="es-EC"/>
        </a:p>
      </dgm:t>
    </dgm:pt>
    <dgm:pt modelId="{DBFA6628-9DB7-4DE3-918D-3BB64CD000E7}">
      <dgm:prSet/>
      <dgm:spPr/>
      <dgm:t>
        <a:bodyPr/>
        <a:lstStyle/>
        <a:p>
          <a:r>
            <a:rPr lang="es-EC" b="1" dirty="0">
              <a:effectLst/>
            </a:rPr>
            <a:t>274</a:t>
          </a:r>
          <a:r>
            <a:rPr lang="es-EC" dirty="0">
              <a:effectLst/>
            </a:rPr>
            <a:t> atenciones en Brigadas médicas en comunidades de difícil acceso</a:t>
          </a:r>
          <a:r>
            <a:rPr lang="es-EC" dirty="0"/>
            <a:t>.</a:t>
          </a:r>
        </a:p>
      </dgm:t>
    </dgm:pt>
    <dgm:pt modelId="{F9C072E6-FDE5-468A-948E-B6B6A66E8BCB}" type="parTrans" cxnId="{01004026-8BEC-4DAF-B66E-97727201E214}">
      <dgm:prSet/>
      <dgm:spPr/>
      <dgm:t>
        <a:bodyPr/>
        <a:lstStyle/>
        <a:p>
          <a:endParaRPr lang="es-EC"/>
        </a:p>
      </dgm:t>
    </dgm:pt>
    <dgm:pt modelId="{2611FB17-5308-4A6A-9192-BEF771F642E4}" type="sibTrans" cxnId="{01004026-8BEC-4DAF-B66E-97727201E214}">
      <dgm:prSet/>
      <dgm:spPr/>
      <dgm:t>
        <a:bodyPr/>
        <a:lstStyle/>
        <a:p>
          <a:endParaRPr lang="es-EC"/>
        </a:p>
      </dgm:t>
    </dgm:pt>
    <dgm:pt modelId="{5D993251-169C-4FAB-88E2-912736660980}">
      <dgm:prSet/>
      <dgm:spPr/>
      <dgm:t>
        <a:bodyPr/>
        <a:lstStyle/>
        <a:p>
          <a:r>
            <a:rPr lang="es-ES" dirty="0"/>
            <a:t>12 Capacitaciones a </a:t>
          </a:r>
          <a:r>
            <a:rPr lang="es-ES" b="1" dirty="0"/>
            <a:t>305</a:t>
          </a:r>
          <a:r>
            <a:rPr lang="es-ES" dirty="0"/>
            <a:t> profesionales de salud. </a:t>
          </a:r>
          <a:endParaRPr lang="es-EC" dirty="0"/>
        </a:p>
      </dgm:t>
    </dgm:pt>
    <dgm:pt modelId="{08824F38-C473-4BC9-9769-B9FC43E83043}" type="parTrans" cxnId="{D7DAE3C7-6F9B-4E5B-ADD8-960F79908026}">
      <dgm:prSet/>
      <dgm:spPr/>
      <dgm:t>
        <a:bodyPr/>
        <a:lstStyle/>
        <a:p>
          <a:endParaRPr lang="es-EC"/>
        </a:p>
      </dgm:t>
    </dgm:pt>
    <dgm:pt modelId="{67F28B14-DFA3-4577-9EEF-B10D943878EB}" type="sibTrans" cxnId="{D7DAE3C7-6F9B-4E5B-ADD8-960F79908026}">
      <dgm:prSet/>
      <dgm:spPr/>
      <dgm:t>
        <a:bodyPr/>
        <a:lstStyle/>
        <a:p>
          <a:endParaRPr lang="es-EC"/>
        </a:p>
      </dgm:t>
    </dgm:pt>
    <dgm:pt modelId="{FC8E215B-8584-45E2-8802-72AD00C3BE4F}">
      <dgm:prSet phldrT="[Texto]"/>
      <dgm:spPr/>
      <dgm:t>
        <a:bodyPr/>
        <a:lstStyle/>
        <a:p>
          <a:r>
            <a:rPr lang="es-ES" dirty="0"/>
            <a:t>12 Capacitaciones a </a:t>
          </a:r>
          <a:r>
            <a:rPr lang="es-ES" b="1" dirty="0"/>
            <a:t>38 </a:t>
          </a:r>
          <a:r>
            <a:rPr lang="es-ES" dirty="0"/>
            <a:t>parteras/os ancestrales, 32 promotoras</a:t>
          </a:r>
        </a:p>
      </dgm:t>
    </dgm:pt>
    <dgm:pt modelId="{FD414D3C-2499-475E-A569-01B020370E75}" type="sibTrans" cxnId="{52381B38-1B5E-43E6-BF5E-B2AF8B0F4FE8}">
      <dgm:prSet/>
      <dgm:spPr/>
      <dgm:t>
        <a:bodyPr/>
        <a:lstStyle/>
        <a:p>
          <a:endParaRPr lang="es-EC"/>
        </a:p>
      </dgm:t>
    </dgm:pt>
    <dgm:pt modelId="{F79159C6-B2F8-421E-BC9E-9F2E9D24B1A3}" type="parTrans" cxnId="{52381B38-1B5E-43E6-BF5E-B2AF8B0F4FE8}">
      <dgm:prSet/>
      <dgm:spPr/>
      <dgm:t>
        <a:bodyPr/>
        <a:lstStyle/>
        <a:p>
          <a:endParaRPr lang="es-EC"/>
        </a:p>
      </dgm:t>
    </dgm:pt>
    <dgm:pt modelId="{F916DAF4-78DB-4AA8-A2BC-D394CC52CD15}" type="pres">
      <dgm:prSet presAssocID="{F3A6D891-4878-411C-93F6-E3457B4FD9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5473EB9-1B7C-4701-9B8C-A3D99C5152FD}" type="pres">
      <dgm:prSet presAssocID="{DCF7035C-263C-49A8-BC9D-96B78AE65491}" presName="composite" presStyleCnt="0"/>
      <dgm:spPr/>
    </dgm:pt>
    <dgm:pt modelId="{33993C72-8EF4-41EC-AA40-EAA5DEAF0916}" type="pres">
      <dgm:prSet presAssocID="{DCF7035C-263C-49A8-BC9D-96B78AE65491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7DE196-23B0-4D8B-9F38-4E5C1C6857FB}" type="pres">
      <dgm:prSet presAssocID="{DCF7035C-263C-49A8-BC9D-96B78AE65491}" presName="rect2" presStyleLbl="fgImgPlace1" presStyleIdx="0" presStyleCnt="4" custLinFactNeighborX="5358" custLinFactNeighborY="4485"/>
      <dgm:spPr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</dgm:spPr>
    </dgm:pt>
    <dgm:pt modelId="{D23AB6DD-4935-4017-94F6-E1418B1D8E6B}" type="pres">
      <dgm:prSet presAssocID="{A36DF47C-5532-4678-B7CC-9B983E2D3D88}" presName="sibTrans" presStyleCnt="0"/>
      <dgm:spPr/>
    </dgm:pt>
    <dgm:pt modelId="{3F0BEC1E-BD1C-48D8-8B27-C73001A39174}" type="pres">
      <dgm:prSet presAssocID="{DBFA6628-9DB7-4DE3-918D-3BB64CD000E7}" presName="composite" presStyleCnt="0"/>
      <dgm:spPr/>
    </dgm:pt>
    <dgm:pt modelId="{22B22877-1ABF-4378-80DB-781A972D5250}" type="pres">
      <dgm:prSet presAssocID="{DBFA6628-9DB7-4DE3-918D-3BB64CD000E7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947632-ED52-4A56-AC9E-DFCB7D8B7D39}" type="pres">
      <dgm:prSet presAssocID="{DBFA6628-9DB7-4DE3-918D-3BB64CD000E7}" presName="rect2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83000" r="-83000"/>
          </a:stretch>
        </a:blipFill>
      </dgm:spPr>
    </dgm:pt>
    <dgm:pt modelId="{1B6A9C0D-5112-4451-B86D-F77C2E013DC8}" type="pres">
      <dgm:prSet presAssocID="{2611FB17-5308-4A6A-9192-BEF771F642E4}" presName="sibTrans" presStyleCnt="0"/>
      <dgm:spPr/>
    </dgm:pt>
    <dgm:pt modelId="{AE35AF34-D962-4554-833F-5ECC8CF8B64F}" type="pres">
      <dgm:prSet presAssocID="{FC8E215B-8584-45E2-8802-72AD00C3BE4F}" presName="composite" presStyleCnt="0"/>
      <dgm:spPr/>
    </dgm:pt>
    <dgm:pt modelId="{FD4876A2-1293-4ECD-8ABE-15634D76719D}" type="pres">
      <dgm:prSet presAssocID="{FC8E215B-8584-45E2-8802-72AD00C3BE4F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B19155-37B8-4C8C-900E-E10DE2D46B43}" type="pres">
      <dgm:prSet presAssocID="{FC8E215B-8584-45E2-8802-72AD00C3BE4F}" presName="rect2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0" r="-50000"/>
          </a:stretch>
        </a:blipFill>
      </dgm:spPr>
    </dgm:pt>
    <dgm:pt modelId="{2FCC5E5D-C1D8-4485-B164-9767326FDCEB}" type="pres">
      <dgm:prSet presAssocID="{FD414D3C-2499-475E-A569-01B020370E75}" presName="sibTrans" presStyleCnt="0"/>
      <dgm:spPr/>
    </dgm:pt>
    <dgm:pt modelId="{7FADF51B-F3BB-449C-A3C2-12A7E2451264}" type="pres">
      <dgm:prSet presAssocID="{5D993251-169C-4FAB-88E2-912736660980}" presName="composite" presStyleCnt="0"/>
      <dgm:spPr/>
    </dgm:pt>
    <dgm:pt modelId="{FCF294D3-81B0-4F50-AA5D-1C7011A0080C}" type="pres">
      <dgm:prSet presAssocID="{5D993251-169C-4FAB-88E2-912736660980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BF08C4-D950-4D8D-9CF1-0BEA01A92369}" type="pres">
      <dgm:prSet presAssocID="{5D993251-169C-4FAB-88E2-912736660980}" presName="rect2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50000" r="-50000"/>
          </a:stretch>
        </a:blipFill>
      </dgm:spPr>
    </dgm:pt>
  </dgm:ptLst>
  <dgm:cxnLst>
    <dgm:cxn modelId="{52381B38-1B5E-43E6-BF5E-B2AF8B0F4FE8}" srcId="{F3A6D891-4878-411C-93F6-E3457B4FD914}" destId="{FC8E215B-8584-45E2-8802-72AD00C3BE4F}" srcOrd="2" destOrd="0" parTransId="{F79159C6-B2F8-421E-BC9E-9F2E9D24B1A3}" sibTransId="{FD414D3C-2499-475E-A569-01B020370E75}"/>
    <dgm:cxn modelId="{0140B013-43C0-40FB-A371-1FE070DADA1A}" type="presOf" srcId="{5D993251-169C-4FAB-88E2-912736660980}" destId="{FCF294D3-81B0-4F50-AA5D-1C7011A0080C}" srcOrd="0" destOrd="0" presId="urn:microsoft.com/office/officeart/2008/layout/PictureStrips"/>
    <dgm:cxn modelId="{981CC9B6-4F52-4E62-8AB2-F428D3C499BE}" type="presOf" srcId="{FC8E215B-8584-45E2-8802-72AD00C3BE4F}" destId="{FD4876A2-1293-4ECD-8ABE-15634D76719D}" srcOrd="0" destOrd="0" presId="urn:microsoft.com/office/officeart/2008/layout/PictureStrips"/>
    <dgm:cxn modelId="{D7DAE3C7-6F9B-4E5B-ADD8-960F79908026}" srcId="{F3A6D891-4878-411C-93F6-E3457B4FD914}" destId="{5D993251-169C-4FAB-88E2-912736660980}" srcOrd="3" destOrd="0" parTransId="{08824F38-C473-4BC9-9769-B9FC43E83043}" sibTransId="{67F28B14-DFA3-4577-9EEF-B10D943878EB}"/>
    <dgm:cxn modelId="{4300172A-9411-4384-B9BA-54564AEA8B6A}" srcId="{F3A6D891-4878-411C-93F6-E3457B4FD914}" destId="{DCF7035C-263C-49A8-BC9D-96B78AE65491}" srcOrd="0" destOrd="0" parTransId="{14D0742B-99E6-4CC9-B716-F391DA2BA79B}" sibTransId="{A36DF47C-5532-4678-B7CC-9B983E2D3D88}"/>
    <dgm:cxn modelId="{900F5048-8F9E-4075-9F18-111026812396}" type="presOf" srcId="{F3A6D891-4878-411C-93F6-E3457B4FD914}" destId="{F916DAF4-78DB-4AA8-A2BC-D394CC52CD15}" srcOrd="0" destOrd="0" presId="urn:microsoft.com/office/officeart/2008/layout/PictureStrips"/>
    <dgm:cxn modelId="{01004026-8BEC-4DAF-B66E-97727201E214}" srcId="{F3A6D891-4878-411C-93F6-E3457B4FD914}" destId="{DBFA6628-9DB7-4DE3-918D-3BB64CD000E7}" srcOrd="1" destOrd="0" parTransId="{F9C072E6-FDE5-468A-948E-B6B6A66E8BCB}" sibTransId="{2611FB17-5308-4A6A-9192-BEF771F642E4}"/>
    <dgm:cxn modelId="{DB39B2F0-DA73-4A1C-A4C6-6ECDC8DC592E}" type="presOf" srcId="{DCF7035C-263C-49A8-BC9D-96B78AE65491}" destId="{33993C72-8EF4-41EC-AA40-EAA5DEAF0916}" srcOrd="0" destOrd="0" presId="urn:microsoft.com/office/officeart/2008/layout/PictureStrips"/>
    <dgm:cxn modelId="{F10E89CE-963E-4F0A-9FB0-A5609C1FC9FE}" type="presOf" srcId="{DBFA6628-9DB7-4DE3-918D-3BB64CD000E7}" destId="{22B22877-1ABF-4378-80DB-781A972D5250}" srcOrd="0" destOrd="0" presId="urn:microsoft.com/office/officeart/2008/layout/PictureStrips"/>
    <dgm:cxn modelId="{69B8288D-B3F6-4158-88F1-59571D3FF4C9}" type="presParOf" srcId="{F916DAF4-78DB-4AA8-A2BC-D394CC52CD15}" destId="{65473EB9-1B7C-4701-9B8C-A3D99C5152FD}" srcOrd="0" destOrd="0" presId="urn:microsoft.com/office/officeart/2008/layout/PictureStrips"/>
    <dgm:cxn modelId="{A684D272-A9F2-46EF-A0A6-118F79C37B02}" type="presParOf" srcId="{65473EB9-1B7C-4701-9B8C-A3D99C5152FD}" destId="{33993C72-8EF4-41EC-AA40-EAA5DEAF0916}" srcOrd="0" destOrd="0" presId="urn:microsoft.com/office/officeart/2008/layout/PictureStrips"/>
    <dgm:cxn modelId="{C8413EEB-B083-4D30-A656-F449220BCE73}" type="presParOf" srcId="{65473EB9-1B7C-4701-9B8C-A3D99C5152FD}" destId="{8D7DE196-23B0-4D8B-9F38-4E5C1C6857FB}" srcOrd="1" destOrd="0" presId="urn:microsoft.com/office/officeart/2008/layout/PictureStrips"/>
    <dgm:cxn modelId="{4B7D1097-8BB0-42AD-8328-B38D34EDEA38}" type="presParOf" srcId="{F916DAF4-78DB-4AA8-A2BC-D394CC52CD15}" destId="{D23AB6DD-4935-4017-94F6-E1418B1D8E6B}" srcOrd="1" destOrd="0" presId="urn:microsoft.com/office/officeart/2008/layout/PictureStrips"/>
    <dgm:cxn modelId="{DD971CA0-9DAE-4CB2-BA08-02B389185355}" type="presParOf" srcId="{F916DAF4-78DB-4AA8-A2BC-D394CC52CD15}" destId="{3F0BEC1E-BD1C-48D8-8B27-C73001A39174}" srcOrd="2" destOrd="0" presId="urn:microsoft.com/office/officeart/2008/layout/PictureStrips"/>
    <dgm:cxn modelId="{367711E1-0027-420D-AFE2-177EC63D893F}" type="presParOf" srcId="{3F0BEC1E-BD1C-48D8-8B27-C73001A39174}" destId="{22B22877-1ABF-4378-80DB-781A972D5250}" srcOrd="0" destOrd="0" presId="urn:microsoft.com/office/officeart/2008/layout/PictureStrips"/>
    <dgm:cxn modelId="{7C782771-6554-4ACE-A0EB-526357233EB1}" type="presParOf" srcId="{3F0BEC1E-BD1C-48D8-8B27-C73001A39174}" destId="{87947632-ED52-4A56-AC9E-DFCB7D8B7D39}" srcOrd="1" destOrd="0" presId="urn:microsoft.com/office/officeart/2008/layout/PictureStrips"/>
    <dgm:cxn modelId="{D0A18E7E-110B-49FA-A580-68EA53BCE8B9}" type="presParOf" srcId="{F916DAF4-78DB-4AA8-A2BC-D394CC52CD15}" destId="{1B6A9C0D-5112-4451-B86D-F77C2E013DC8}" srcOrd="3" destOrd="0" presId="urn:microsoft.com/office/officeart/2008/layout/PictureStrips"/>
    <dgm:cxn modelId="{42F62459-7465-48D3-A715-3287B065ED85}" type="presParOf" srcId="{F916DAF4-78DB-4AA8-A2BC-D394CC52CD15}" destId="{AE35AF34-D962-4554-833F-5ECC8CF8B64F}" srcOrd="4" destOrd="0" presId="urn:microsoft.com/office/officeart/2008/layout/PictureStrips"/>
    <dgm:cxn modelId="{7D531E4A-15F3-475F-AE6E-35DA67FE0DF5}" type="presParOf" srcId="{AE35AF34-D962-4554-833F-5ECC8CF8B64F}" destId="{FD4876A2-1293-4ECD-8ABE-15634D76719D}" srcOrd="0" destOrd="0" presId="urn:microsoft.com/office/officeart/2008/layout/PictureStrips"/>
    <dgm:cxn modelId="{01746B6D-2479-495D-BFB6-F1D8CA06D087}" type="presParOf" srcId="{AE35AF34-D962-4554-833F-5ECC8CF8B64F}" destId="{C6B19155-37B8-4C8C-900E-E10DE2D46B43}" srcOrd="1" destOrd="0" presId="urn:microsoft.com/office/officeart/2008/layout/PictureStrips"/>
    <dgm:cxn modelId="{867F7533-2B2F-4F8E-80F1-F8CF3F32C69C}" type="presParOf" srcId="{F916DAF4-78DB-4AA8-A2BC-D394CC52CD15}" destId="{2FCC5E5D-C1D8-4485-B164-9767326FDCEB}" srcOrd="5" destOrd="0" presId="urn:microsoft.com/office/officeart/2008/layout/PictureStrips"/>
    <dgm:cxn modelId="{168F83FA-3E41-430A-B4F3-D8814F2A87AF}" type="presParOf" srcId="{F916DAF4-78DB-4AA8-A2BC-D394CC52CD15}" destId="{7FADF51B-F3BB-449C-A3C2-12A7E2451264}" srcOrd="6" destOrd="0" presId="urn:microsoft.com/office/officeart/2008/layout/PictureStrips"/>
    <dgm:cxn modelId="{D4718C92-A57F-4719-851E-348E568132D7}" type="presParOf" srcId="{7FADF51B-F3BB-449C-A3C2-12A7E2451264}" destId="{FCF294D3-81B0-4F50-AA5D-1C7011A0080C}" srcOrd="0" destOrd="0" presId="urn:microsoft.com/office/officeart/2008/layout/PictureStrips"/>
    <dgm:cxn modelId="{E0033500-6708-4385-855C-8FFB7D0FC481}" type="presParOf" srcId="{7FADF51B-F3BB-449C-A3C2-12A7E2451264}" destId="{A5BF08C4-D950-4D8D-9CF1-0BEA01A9236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A32D7B4-94DD-40A6-BBEE-92881EC6F2E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231A3C1-DA76-4372-8DA4-3598C8B8C729}">
      <dgm:prSet phldrT="[Texto]" custT="1"/>
      <dgm:spPr/>
      <dgm:t>
        <a:bodyPr/>
        <a:lstStyle/>
        <a:p>
          <a:r>
            <a:rPr lang="es-EC" sz="2400" b="1" dirty="0" smtClean="0">
              <a:latin typeface="+mn-lt"/>
            </a:rPr>
            <a:t>EQUIPAMIENTO</a:t>
          </a:r>
          <a:endParaRPr lang="es-EC" sz="2400" b="1" dirty="0">
            <a:latin typeface="+mn-lt"/>
          </a:endParaRPr>
        </a:p>
      </dgm:t>
    </dgm:pt>
    <dgm:pt modelId="{2C2E7072-90E1-46DF-9D4C-A227EF6F9FFA}" type="parTrans" cxnId="{08619CC8-36D8-4A84-B572-AECAD5FF2856}">
      <dgm:prSet/>
      <dgm:spPr/>
      <dgm:t>
        <a:bodyPr/>
        <a:lstStyle/>
        <a:p>
          <a:endParaRPr lang="es-EC" sz="2000"/>
        </a:p>
      </dgm:t>
    </dgm:pt>
    <dgm:pt modelId="{B8F731F2-CD57-4D52-AAF0-599FA4111E14}" type="sibTrans" cxnId="{08619CC8-36D8-4A84-B572-AECAD5FF2856}">
      <dgm:prSet/>
      <dgm:spPr/>
      <dgm:t>
        <a:bodyPr/>
        <a:lstStyle/>
        <a:p>
          <a:endParaRPr lang="es-EC" sz="2000"/>
        </a:p>
      </dgm:t>
    </dgm:pt>
    <dgm:pt modelId="{66F9A872-CBDE-4C1C-99F4-93FF2385591B}">
      <dgm:prSet phldrT="[Texto]" custT="1"/>
      <dgm:spPr/>
      <dgm:t>
        <a:bodyPr/>
        <a:lstStyle/>
        <a:p>
          <a:r>
            <a:rPr lang="es-EC" sz="2400" b="1" dirty="0" smtClean="0"/>
            <a:t>ADQUISICIÓN</a:t>
          </a:r>
          <a:endParaRPr lang="es-EC" sz="2400" b="1" dirty="0"/>
        </a:p>
      </dgm:t>
    </dgm:pt>
    <dgm:pt modelId="{15C1944E-DBE9-4BD5-826E-BDBDEA8CE31C}" type="parTrans" cxnId="{F43F65D5-5AF4-4808-95CA-B5B53D40549F}">
      <dgm:prSet/>
      <dgm:spPr/>
      <dgm:t>
        <a:bodyPr/>
        <a:lstStyle/>
        <a:p>
          <a:endParaRPr lang="es-EC" sz="2000"/>
        </a:p>
      </dgm:t>
    </dgm:pt>
    <dgm:pt modelId="{3B651A92-5922-4542-B1CF-A9B4517CCD1A}" type="sibTrans" cxnId="{F43F65D5-5AF4-4808-95CA-B5B53D40549F}">
      <dgm:prSet/>
      <dgm:spPr/>
      <dgm:t>
        <a:bodyPr/>
        <a:lstStyle/>
        <a:p>
          <a:endParaRPr lang="es-EC" sz="2000"/>
        </a:p>
      </dgm:t>
    </dgm:pt>
    <dgm:pt modelId="{DD94D260-7B1C-48EB-8521-0CEC96E44692}">
      <dgm:prSet phldrT="[Texto]" custT="1"/>
      <dgm:spPr/>
      <dgm:t>
        <a:bodyPr/>
        <a:lstStyle/>
        <a:p>
          <a:r>
            <a:rPr lang="es-EC" sz="2000" dirty="0" smtClean="0"/>
            <a:t>16 Unidades Completas</a:t>
          </a:r>
          <a:endParaRPr lang="es-EC" sz="2000" dirty="0"/>
        </a:p>
      </dgm:t>
    </dgm:pt>
    <dgm:pt modelId="{31742F2A-BA35-43AE-81E7-222BA06B41C2}" type="parTrans" cxnId="{B97740FE-86F0-4AB3-8C85-D0E3F5D8350E}">
      <dgm:prSet/>
      <dgm:spPr/>
      <dgm:t>
        <a:bodyPr/>
        <a:lstStyle/>
        <a:p>
          <a:endParaRPr lang="es-EC" sz="2000"/>
        </a:p>
      </dgm:t>
    </dgm:pt>
    <dgm:pt modelId="{76A8486C-FA55-43B4-BE46-4CC30C45A09C}" type="sibTrans" cxnId="{B97740FE-86F0-4AB3-8C85-D0E3F5D8350E}">
      <dgm:prSet/>
      <dgm:spPr/>
      <dgm:t>
        <a:bodyPr/>
        <a:lstStyle/>
        <a:p>
          <a:endParaRPr lang="es-EC" sz="2000"/>
        </a:p>
      </dgm:t>
    </dgm:pt>
    <dgm:pt modelId="{43B0DA87-312B-4800-A3D9-9EEAF8103BFB}">
      <dgm:prSet phldrT="[Texto]" custT="1"/>
      <dgm:spPr/>
      <dgm:t>
        <a:bodyPr/>
        <a:lstStyle/>
        <a:p>
          <a:r>
            <a:rPr lang="es-EC" sz="2400" b="1" dirty="0" smtClean="0"/>
            <a:t>COSTO</a:t>
          </a:r>
          <a:endParaRPr lang="es-EC" sz="2400" b="1" dirty="0"/>
        </a:p>
      </dgm:t>
    </dgm:pt>
    <dgm:pt modelId="{9932C200-94E8-4FA2-A3BA-5B80C16F6164}" type="parTrans" cxnId="{67A19D55-CE3F-4F0A-BF85-C4EB7A01BA08}">
      <dgm:prSet/>
      <dgm:spPr/>
      <dgm:t>
        <a:bodyPr/>
        <a:lstStyle/>
        <a:p>
          <a:endParaRPr lang="es-EC" sz="2000"/>
        </a:p>
      </dgm:t>
    </dgm:pt>
    <dgm:pt modelId="{2A88B0CE-0D0D-4127-8F35-ADDDAE4F4EB8}" type="sibTrans" cxnId="{67A19D55-CE3F-4F0A-BF85-C4EB7A01BA08}">
      <dgm:prSet/>
      <dgm:spPr/>
      <dgm:t>
        <a:bodyPr/>
        <a:lstStyle/>
        <a:p>
          <a:endParaRPr lang="es-EC" sz="2000"/>
        </a:p>
      </dgm:t>
    </dgm:pt>
    <dgm:pt modelId="{A444BB77-F758-425A-AE81-6061C95FDE7A}">
      <dgm:prSet custT="1"/>
      <dgm:spPr/>
      <dgm:t>
        <a:bodyPr/>
        <a:lstStyle/>
        <a:p>
          <a:r>
            <a:rPr lang="es-EC" sz="2000" dirty="0" smtClean="0"/>
            <a:t>Unidades dentales completas</a:t>
          </a:r>
          <a:endParaRPr lang="es-EC" sz="2000" dirty="0"/>
        </a:p>
      </dgm:t>
    </dgm:pt>
    <dgm:pt modelId="{35AE48F7-ECE9-426D-8C18-B93F1E605C26}" type="parTrans" cxnId="{4DC10C61-8BBC-411E-9462-FB5217F01CF4}">
      <dgm:prSet/>
      <dgm:spPr/>
      <dgm:t>
        <a:bodyPr/>
        <a:lstStyle/>
        <a:p>
          <a:endParaRPr lang="es-EC" sz="2000"/>
        </a:p>
      </dgm:t>
    </dgm:pt>
    <dgm:pt modelId="{429E6A5F-294B-4EED-B9AF-247C866AFFD6}" type="sibTrans" cxnId="{4DC10C61-8BBC-411E-9462-FB5217F01CF4}">
      <dgm:prSet/>
      <dgm:spPr/>
      <dgm:t>
        <a:bodyPr/>
        <a:lstStyle/>
        <a:p>
          <a:endParaRPr lang="es-EC" sz="2000"/>
        </a:p>
      </dgm:t>
    </dgm:pt>
    <dgm:pt modelId="{BD4EAF2B-919A-4734-96E7-08C7406B29EC}">
      <dgm:prSet custT="1"/>
      <dgm:spPr/>
      <dgm:t>
        <a:bodyPr/>
        <a:lstStyle/>
        <a:p>
          <a:r>
            <a:rPr lang="es-EC" sz="2000" dirty="0" smtClean="0"/>
            <a:t>Sillones Odontológicos Portátiles</a:t>
          </a:r>
          <a:endParaRPr lang="es-EC" sz="2000" dirty="0"/>
        </a:p>
      </dgm:t>
    </dgm:pt>
    <dgm:pt modelId="{031986BD-34C9-4E91-8814-EA47979EC772}" type="parTrans" cxnId="{95D16E75-6033-48A3-8183-980D83D73F64}">
      <dgm:prSet/>
      <dgm:spPr/>
      <dgm:t>
        <a:bodyPr/>
        <a:lstStyle/>
        <a:p>
          <a:endParaRPr lang="es-EC" sz="2000"/>
        </a:p>
      </dgm:t>
    </dgm:pt>
    <dgm:pt modelId="{2FF5BA76-35DF-41EB-822F-2B71D58C3C47}" type="sibTrans" cxnId="{95D16E75-6033-48A3-8183-980D83D73F64}">
      <dgm:prSet/>
      <dgm:spPr/>
      <dgm:t>
        <a:bodyPr/>
        <a:lstStyle/>
        <a:p>
          <a:endParaRPr lang="es-EC" sz="2000"/>
        </a:p>
      </dgm:t>
    </dgm:pt>
    <dgm:pt modelId="{304D22F0-ED01-489C-A9DC-56CB593EB8AB}">
      <dgm:prSet phldrT="[Texto]" custT="1"/>
      <dgm:spPr/>
      <dgm:t>
        <a:bodyPr/>
        <a:lstStyle/>
        <a:p>
          <a:r>
            <a:rPr lang="es-EC" sz="2000" dirty="0" smtClean="0"/>
            <a:t>9 Sillones Portátiles</a:t>
          </a:r>
          <a:endParaRPr lang="es-EC" sz="2000" dirty="0"/>
        </a:p>
      </dgm:t>
    </dgm:pt>
    <dgm:pt modelId="{8F04C253-3B0F-4172-85BF-F620886E416D}" type="parTrans" cxnId="{92437767-CF20-40C0-AC28-786EFCA4126E}">
      <dgm:prSet/>
      <dgm:spPr/>
      <dgm:t>
        <a:bodyPr/>
        <a:lstStyle/>
        <a:p>
          <a:endParaRPr lang="es-EC" sz="2000"/>
        </a:p>
      </dgm:t>
    </dgm:pt>
    <dgm:pt modelId="{F2362184-41B3-488A-97D4-1B9BDCBF0C84}" type="sibTrans" cxnId="{92437767-CF20-40C0-AC28-786EFCA4126E}">
      <dgm:prSet/>
      <dgm:spPr/>
      <dgm:t>
        <a:bodyPr/>
        <a:lstStyle/>
        <a:p>
          <a:endParaRPr lang="es-EC" sz="2000"/>
        </a:p>
      </dgm:t>
    </dgm:pt>
    <dgm:pt modelId="{1421E08B-5509-4ADA-A2C3-713D5E36FFEB}">
      <dgm:prSet custT="1"/>
      <dgm:spPr/>
      <dgm:t>
        <a:bodyPr/>
        <a:lstStyle/>
        <a:p>
          <a:r>
            <a:rPr lang="es-EC" sz="2000" u="none" strike="noStrike" dirty="0" smtClean="0">
              <a:effectLst/>
            </a:rPr>
            <a:t>$187.003,00 </a:t>
          </a:r>
          <a:endParaRPr lang="es-EC" sz="2000" dirty="0"/>
        </a:p>
      </dgm:t>
    </dgm:pt>
    <dgm:pt modelId="{4FB38861-56F6-46A6-AD84-B0BA3D859378}" type="parTrans" cxnId="{2D3ED76D-E572-4B16-8EED-B2627ACC87E2}">
      <dgm:prSet/>
      <dgm:spPr/>
      <dgm:t>
        <a:bodyPr/>
        <a:lstStyle/>
        <a:p>
          <a:endParaRPr lang="es-EC" sz="2000"/>
        </a:p>
      </dgm:t>
    </dgm:pt>
    <dgm:pt modelId="{E2484EDC-95E6-492A-8CAE-021049FEE83C}" type="sibTrans" cxnId="{2D3ED76D-E572-4B16-8EED-B2627ACC87E2}">
      <dgm:prSet/>
      <dgm:spPr/>
      <dgm:t>
        <a:bodyPr/>
        <a:lstStyle/>
        <a:p>
          <a:endParaRPr lang="es-EC" sz="2000"/>
        </a:p>
      </dgm:t>
    </dgm:pt>
    <dgm:pt modelId="{E1B47E0F-5CC1-49F4-8BD4-BE09C61D6F5F}">
      <dgm:prSet phldrT="[Texto]" custT="1"/>
      <dgm:spPr/>
      <dgm:t>
        <a:bodyPr/>
        <a:lstStyle/>
        <a:p>
          <a:r>
            <a:rPr lang="es-MX" sz="2000" dirty="0" smtClean="0"/>
            <a:t>5 Lámparas </a:t>
          </a:r>
          <a:endParaRPr lang="es-EC" sz="2000" dirty="0"/>
        </a:p>
      </dgm:t>
    </dgm:pt>
    <dgm:pt modelId="{D05BC050-FA49-4CB0-A21D-4F6404FD2FE5}" type="parTrans" cxnId="{FC7CF0AB-331B-4C95-ADB6-898F790BF1E0}">
      <dgm:prSet/>
      <dgm:spPr/>
      <dgm:t>
        <a:bodyPr/>
        <a:lstStyle/>
        <a:p>
          <a:endParaRPr lang="es-EC" sz="2000"/>
        </a:p>
      </dgm:t>
    </dgm:pt>
    <dgm:pt modelId="{35B22093-14B0-4E13-A9B4-1FA5FDFDE1FC}" type="sibTrans" cxnId="{FC7CF0AB-331B-4C95-ADB6-898F790BF1E0}">
      <dgm:prSet/>
      <dgm:spPr/>
      <dgm:t>
        <a:bodyPr/>
        <a:lstStyle/>
        <a:p>
          <a:endParaRPr lang="es-EC" sz="2000"/>
        </a:p>
      </dgm:t>
    </dgm:pt>
    <dgm:pt modelId="{7485B971-D45C-4705-970B-F4A1CDACC69F}">
      <dgm:prSet phldrT="[Texto]" custT="1"/>
      <dgm:spPr/>
      <dgm:t>
        <a:bodyPr/>
        <a:lstStyle/>
        <a:p>
          <a:r>
            <a:rPr lang="es-MX" sz="2000" dirty="0" smtClean="0"/>
            <a:t>9 </a:t>
          </a:r>
          <a:r>
            <a:rPr lang="es-MX" sz="2000" dirty="0" err="1" smtClean="0"/>
            <a:t>Cavitrones</a:t>
          </a:r>
          <a:endParaRPr lang="es-EC" sz="2000" dirty="0"/>
        </a:p>
      </dgm:t>
    </dgm:pt>
    <dgm:pt modelId="{82F86510-456B-43F9-9506-DB89D7ECB4AE}" type="parTrans" cxnId="{F8B41FAA-7134-45C9-92D3-29C82AC73195}">
      <dgm:prSet/>
      <dgm:spPr/>
      <dgm:t>
        <a:bodyPr/>
        <a:lstStyle/>
        <a:p>
          <a:endParaRPr lang="es-EC" sz="2000"/>
        </a:p>
      </dgm:t>
    </dgm:pt>
    <dgm:pt modelId="{8AF3B06F-4820-4395-A102-9590B9792785}" type="sibTrans" cxnId="{F8B41FAA-7134-45C9-92D3-29C82AC73195}">
      <dgm:prSet/>
      <dgm:spPr/>
      <dgm:t>
        <a:bodyPr/>
        <a:lstStyle/>
        <a:p>
          <a:endParaRPr lang="es-EC" sz="2000"/>
        </a:p>
      </dgm:t>
    </dgm:pt>
    <dgm:pt modelId="{491F9FFE-761C-47D3-857A-E13CF9D7674C}" type="pres">
      <dgm:prSet presAssocID="{9A32D7B4-94DD-40A6-BBEE-92881EC6F2E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7F3FF5C-4ADD-48BA-9550-15AC67557DE2}" type="pres">
      <dgm:prSet presAssocID="{D231A3C1-DA76-4372-8DA4-3598C8B8C729}" presName="compNode" presStyleCnt="0"/>
      <dgm:spPr/>
    </dgm:pt>
    <dgm:pt modelId="{75D9D23A-F93F-4455-B324-909BB4AD681F}" type="pres">
      <dgm:prSet presAssocID="{D231A3C1-DA76-4372-8DA4-3598C8B8C729}" presName="aNode" presStyleLbl="bgShp" presStyleIdx="0" presStyleCnt="3"/>
      <dgm:spPr/>
      <dgm:t>
        <a:bodyPr/>
        <a:lstStyle/>
        <a:p>
          <a:endParaRPr lang="es-EC"/>
        </a:p>
      </dgm:t>
    </dgm:pt>
    <dgm:pt modelId="{82614DC1-99CF-4147-BC07-0A64AA0D9F36}" type="pres">
      <dgm:prSet presAssocID="{D231A3C1-DA76-4372-8DA4-3598C8B8C729}" presName="textNode" presStyleLbl="bgShp" presStyleIdx="0" presStyleCnt="3"/>
      <dgm:spPr/>
      <dgm:t>
        <a:bodyPr/>
        <a:lstStyle/>
        <a:p>
          <a:endParaRPr lang="es-EC"/>
        </a:p>
      </dgm:t>
    </dgm:pt>
    <dgm:pt modelId="{A1B263E3-B5FA-4B93-9BDA-845C77365313}" type="pres">
      <dgm:prSet presAssocID="{D231A3C1-DA76-4372-8DA4-3598C8B8C729}" presName="compChildNode" presStyleCnt="0"/>
      <dgm:spPr/>
    </dgm:pt>
    <dgm:pt modelId="{C325F0C0-036F-486E-A510-C85CAEB31383}" type="pres">
      <dgm:prSet presAssocID="{D231A3C1-DA76-4372-8DA4-3598C8B8C729}" presName="theInnerList" presStyleCnt="0"/>
      <dgm:spPr/>
    </dgm:pt>
    <dgm:pt modelId="{39F1655F-20FD-49F7-9609-0924521E02E7}" type="pres">
      <dgm:prSet presAssocID="{A444BB77-F758-425A-AE81-6061C95FDE7A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1EF43C-5EB9-45CE-A7B1-9EC7A876002E}" type="pres">
      <dgm:prSet presAssocID="{A444BB77-F758-425A-AE81-6061C95FDE7A}" presName="aSpace2" presStyleCnt="0"/>
      <dgm:spPr/>
    </dgm:pt>
    <dgm:pt modelId="{3493E03D-75E7-41E9-99F0-DD06D59030F5}" type="pres">
      <dgm:prSet presAssocID="{BD4EAF2B-919A-4734-96E7-08C7406B29EC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5C8BAD-606D-470C-ACF6-A2E7BF3A3DC7}" type="pres">
      <dgm:prSet presAssocID="{D231A3C1-DA76-4372-8DA4-3598C8B8C729}" presName="aSpace" presStyleCnt="0"/>
      <dgm:spPr/>
    </dgm:pt>
    <dgm:pt modelId="{6CA64B28-85E5-4C26-895A-A94802C92F21}" type="pres">
      <dgm:prSet presAssocID="{66F9A872-CBDE-4C1C-99F4-93FF2385591B}" presName="compNode" presStyleCnt="0"/>
      <dgm:spPr/>
    </dgm:pt>
    <dgm:pt modelId="{D2C815C3-C877-4CFB-B04A-FD98BFD04232}" type="pres">
      <dgm:prSet presAssocID="{66F9A872-CBDE-4C1C-99F4-93FF2385591B}" presName="aNode" presStyleLbl="bgShp" presStyleIdx="1" presStyleCnt="3"/>
      <dgm:spPr/>
      <dgm:t>
        <a:bodyPr/>
        <a:lstStyle/>
        <a:p>
          <a:endParaRPr lang="es-EC"/>
        </a:p>
      </dgm:t>
    </dgm:pt>
    <dgm:pt modelId="{2E2BCBFE-25B5-4FE0-8D40-05A71A4B293F}" type="pres">
      <dgm:prSet presAssocID="{66F9A872-CBDE-4C1C-99F4-93FF2385591B}" presName="textNode" presStyleLbl="bgShp" presStyleIdx="1" presStyleCnt="3"/>
      <dgm:spPr/>
      <dgm:t>
        <a:bodyPr/>
        <a:lstStyle/>
        <a:p>
          <a:endParaRPr lang="es-EC"/>
        </a:p>
      </dgm:t>
    </dgm:pt>
    <dgm:pt modelId="{9B52E40B-A44E-46C2-880B-D4752684F5D8}" type="pres">
      <dgm:prSet presAssocID="{66F9A872-CBDE-4C1C-99F4-93FF2385591B}" presName="compChildNode" presStyleCnt="0"/>
      <dgm:spPr/>
    </dgm:pt>
    <dgm:pt modelId="{313E00DB-914D-45CD-825A-A10F85BEB695}" type="pres">
      <dgm:prSet presAssocID="{66F9A872-CBDE-4C1C-99F4-93FF2385591B}" presName="theInnerList" presStyleCnt="0"/>
      <dgm:spPr/>
    </dgm:pt>
    <dgm:pt modelId="{3DA2A358-0EEA-4028-A459-3149BEC00B97}" type="pres">
      <dgm:prSet presAssocID="{DD94D260-7B1C-48EB-8521-0CEC96E44692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0F6731-98C3-4E45-B794-B333BE90A7EC}" type="pres">
      <dgm:prSet presAssocID="{DD94D260-7B1C-48EB-8521-0CEC96E44692}" presName="aSpace2" presStyleCnt="0"/>
      <dgm:spPr/>
    </dgm:pt>
    <dgm:pt modelId="{E8711DB3-7103-4DC5-9A27-786D1F2459DC}" type="pres">
      <dgm:prSet presAssocID="{304D22F0-ED01-489C-A9DC-56CB593EB8AB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30730C-91E7-4705-B203-96332E087A30}" type="pres">
      <dgm:prSet presAssocID="{304D22F0-ED01-489C-A9DC-56CB593EB8AB}" presName="aSpace2" presStyleCnt="0"/>
      <dgm:spPr/>
    </dgm:pt>
    <dgm:pt modelId="{1162B857-B395-4940-AAFF-8538AB9A8C64}" type="pres">
      <dgm:prSet presAssocID="{E1B47E0F-5CC1-49F4-8BD4-BE09C61D6F5F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279F4D-8C2B-4BAC-B997-3197B91725C1}" type="pres">
      <dgm:prSet presAssocID="{E1B47E0F-5CC1-49F4-8BD4-BE09C61D6F5F}" presName="aSpace2" presStyleCnt="0"/>
      <dgm:spPr/>
    </dgm:pt>
    <dgm:pt modelId="{6341B6B7-3F6F-467B-89E4-89B240367311}" type="pres">
      <dgm:prSet presAssocID="{7485B971-D45C-4705-970B-F4A1CDACC69F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A2FB84-A5EC-4A3C-87DF-CB6B1A74F178}" type="pres">
      <dgm:prSet presAssocID="{66F9A872-CBDE-4C1C-99F4-93FF2385591B}" presName="aSpace" presStyleCnt="0"/>
      <dgm:spPr/>
    </dgm:pt>
    <dgm:pt modelId="{B046D825-755A-43D3-8ED5-0FAF92D8DCED}" type="pres">
      <dgm:prSet presAssocID="{43B0DA87-312B-4800-A3D9-9EEAF8103BFB}" presName="compNode" presStyleCnt="0"/>
      <dgm:spPr/>
    </dgm:pt>
    <dgm:pt modelId="{6BAEA703-384C-4AC6-AD49-8097AFE2D579}" type="pres">
      <dgm:prSet presAssocID="{43B0DA87-312B-4800-A3D9-9EEAF8103BFB}" presName="aNode" presStyleLbl="bgShp" presStyleIdx="2" presStyleCnt="3"/>
      <dgm:spPr/>
      <dgm:t>
        <a:bodyPr/>
        <a:lstStyle/>
        <a:p>
          <a:endParaRPr lang="es-EC"/>
        </a:p>
      </dgm:t>
    </dgm:pt>
    <dgm:pt modelId="{BE7FFA55-6D8D-4896-A0DC-0D75179C2EBD}" type="pres">
      <dgm:prSet presAssocID="{43B0DA87-312B-4800-A3D9-9EEAF8103BFB}" presName="textNode" presStyleLbl="bgShp" presStyleIdx="2" presStyleCnt="3"/>
      <dgm:spPr/>
      <dgm:t>
        <a:bodyPr/>
        <a:lstStyle/>
        <a:p>
          <a:endParaRPr lang="es-EC"/>
        </a:p>
      </dgm:t>
    </dgm:pt>
    <dgm:pt modelId="{663DF970-8090-49E0-B53A-1D55D8885ED5}" type="pres">
      <dgm:prSet presAssocID="{43B0DA87-312B-4800-A3D9-9EEAF8103BFB}" presName="compChildNode" presStyleCnt="0"/>
      <dgm:spPr/>
    </dgm:pt>
    <dgm:pt modelId="{D8CBC3E1-6D76-4F1B-98F9-1AA6ACAB566F}" type="pres">
      <dgm:prSet presAssocID="{43B0DA87-312B-4800-A3D9-9EEAF8103BFB}" presName="theInnerList" presStyleCnt="0"/>
      <dgm:spPr/>
    </dgm:pt>
    <dgm:pt modelId="{0089F5D1-00FF-491A-BA04-112254632375}" type="pres">
      <dgm:prSet presAssocID="{1421E08B-5509-4ADA-A2C3-713D5E36FFEB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BCB8D65-25D2-4ECC-AE31-FCAEC0E4CFB6}" type="presOf" srcId="{43B0DA87-312B-4800-A3D9-9EEAF8103BFB}" destId="{6BAEA703-384C-4AC6-AD49-8097AFE2D579}" srcOrd="0" destOrd="0" presId="urn:microsoft.com/office/officeart/2005/8/layout/lProcess2"/>
    <dgm:cxn modelId="{CB286E41-7B2A-4524-8B0B-71E4F233CFBA}" type="presOf" srcId="{304D22F0-ED01-489C-A9DC-56CB593EB8AB}" destId="{E8711DB3-7103-4DC5-9A27-786D1F2459DC}" srcOrd="0" destOrd="0" presId="urn:microsoft.com/office/officeart/2005/8/layout/lProcess2"/>
    <dgm:cxn modelId="{56150A87-8027-4BED-8542-C5DBC77B4F14}" type="presOf" srcId="{43B0DA87-312B-4800-A3D9-9EEAF8103BFB}" destId="{BE7FFA55-6D8D-4896-A0DC-0D75179C2EBD}" srcOrd="1" destOrd="0" presId="urn:microsoft.com/office/officeart/2005/8/layout/lProcess2"/>
    <dgm:cxn modelId="{2D3ED76D-E572-4B16-8EED-B2627ACC87E2}" srcId="{43B0DA87-312B-4800-A3D9-9EEAF8103BFB}" destId="{1421E08B-5509-4ADA-A2C3-713D5E36FFEB}" srcOrd="0" destOrd="0" parTransId="{4FB38861-56F6-46A6-AD84-B0BA3D859378}" sibTransId="{E2484EDC-95E6-492A-8CAE-021049FEE83C}"/>
    <dgm:cxn modelId="{F43F65D5-5AF4-4808-95CA-B5B53D40549F}" srcId="{9A32D7B4-94DD-40A6-BBEE-92881EC6F2E4}" destId="{66F9A872-CBDE-4C1C-99F4-93FF2385591B}" srcOrd="1" destOrd="0" parTransId="{15C1944E-DBE9-4BD5-826E-BDBDEA8CE31C}" sibTransId="{3B651A92-5922-4542-B1CF-A9B4517CCD1A}"/>
    <dgm:cxn modelId="{67A19D55-CE3F-4F0A-BF85-C4EB7A01BA08}" srcId="{9A32D7B4-94DD-40A6-BBEE-92881EC6F2E4}" destId="{43B0DA87-312B-4800-A3D9-9EEAF8103BFB}" srcOrd="2" destOrd="0" parTransId="{9932C200-94E8-4FA2-A3BA-5B80C16F6164}" sibTransId="{2A88B0CE-0D0D-4127-8F35-ADDDAE4F4EB8}"/>
    <dgm:cxn modelId="{7186C852-8709-44FF-BAA4-B85CF2A5BA05}" type="presOf" srcId="{9A32D7B4-94DD-40A6-BBEE-92881EC6F2E4}" destId="{491F9FFE-761C-47D3-857A-E13CF9D7674C}" srcOrd="0" destOrd="0" presId="urn:microsoft.com/office/officeart/2005/8/layout/lProcess2"/>
    <dgm:cxn modelId="{851A169E-A0B1-4EA7-A384-7A459607D80A}" type="presOf" srcId="{E1B47E0F-5CC1-49F4-8BD4-BE09C61D6F5F}" destId="{1162B857-B395-4940-AAFF-8538AB9A8C64}" srcOrd="0" destOrd="0" presId="urn:microsoft.com/office/officeart/2005/8/layout/lProcess2"/>
    <dgm:cxn modelId="{F8B41FAA-7134-45C9-92D3-29C82AC73195}" srcId="{66F9A872-CBDE-4C1C-99F4-93FF2385591B}" destId="{7485B971-D45C-4705-970B-F4A1CDACC69F}" srcOrd="3" destOrd="0" parTransId="{82F86510-456B-43F9-9506-DB89D7ECB4AE}" sibTransId="{8AF3B06F-4820-4395-A102-9590B9792785}"/>
    <dgm:cxn modelId="{201CF26A-4D6E-41D5-B710-83BFE5658726}" type="presOf" srcId="{DD94D260-7B1C-48EB-8521-0CEC96E44692}" destId="{3DA2A358-0EEA-4028-A459-3149BEC00B97}" srcOrd="0" destOrd="0" presId="urn:microsoft.com/office/officeart/2005/8/layout/lProcess2"/>
    <dgm:cxn modelId="{93D65845-1D79-420E-AF29-BEC38360E387}" type="presOf" srcId="{D231A3C1-DA76-4372-8DA4-3598C8B8C729}" destId="{75D9D23A-F93F-4455-B324-909BB4AD681F}" srcOrd="0" destOrd="0" presId="urn:microsoft.com/office/officeart/2005/8/layout/lProcess2"/>
    <dgm:cxn modelId="{CF5478DE-62CB-4C54-9249-7FDFB618216F}" type="presOf" srcId="{A444BB77-F758-425A-AE81-6061C95FDE7A}" destId="{39F1655F-20FD-49F7-9609-0924521E02E7}" srcOrd="0" destOrd="0" presId="urn:microsoft.com/office/officeart/2005/8/layout/lProcess2"/>
    <dgm:cxn modelId="{DC0DD248-29BD-4048-9A84-2036AD199C0D}" type="presOf" srcId="{BD4EAF2B-919A-4734-96E7-08C7406B29EC}" destId="{3493E03D-75E7-41E9-99F0-DD06D59030F5}" srcOrd="0" destOrd="0" presId="urn:microsoft.com/office/officeart/2005/8/layout/lProcess2"/>
    <dgm:cxn modelId="{B97740FE-86F0-4AB3-8C85-D0E3F5D8350E}" srcId="{66F9A872-CBDE-4C1C-99F4-93FF2385591B}" destId="{DD94D260-7B1C-48EB-8521-0CEC96E44692}" srcOrd="0" destOrd="0" parTransId="{31742F2A-BA35-43AE-81E7-222BA06B41C2}" sibTransId="{76A8486C-FA55-43B4-BE46-4CC30C45A09C}"/>
    <dgm:cxn modelId="{92437767-CF20-40C0-AC28-786EFCA4126E}" srcId="{66F9A872-CBDE-4C1C-99F4-93FF2385591B}" destId="{304D22F0-ED01-489C-A9DC-56CB593EB8AB}" srcOrd="1" destOrd="0" parTransId="{8F04C253-3B0F-4172-85BF-F620886E416D}" sibTransId="{F2362184-41B3-488A-97D4-1B9BDCBF0C84}"/>
    <dgm:cxn modelId="{4DC10C61-8BBC-411E-9462-FB5217F01CF4}" srcId="{D231A3C1-DA76-4372-8DA4-3598C8B8C729}" destId="{A444BB77-F758-425A-AE81-6061C95FDE7A}" srcOrd="0" destOrd="0" parTransId="{35AE48F7-ECE9-426D-8C18-B93F1E605C26}" sibTransId="{429E6A5F-294B-4EED-B9AF-247C866AFFD6}"/>
    <dgm:cxn modelId="{3D98C129-CC2D-4EB7-99C8-270CD43985A1}" type="presOf" srcId="{66F9A872-CBDE-4C1C-99F4-93FF2385591B}" destId="{D2C815C3-C877-4CFB-B04A-FD98BFD04232}" srcOrd="0" destOrd="0" presId="urn:microsoft.com/office/officeart/2005/8/layout/lProcess2"/>
    <dgm:cxn modelId="{7E99A5F6-C7F7-4FB7-B5F5-F17DA1C9F004}" type="presOf" srcId="{D231A3C1-DA76-4372-8DA4-3598C8B8C729}" destId="{82614DC1-99CF-4147-BC07-0A64AA0D9F36}" srcOrd="1" destOrd="0" presId="urn:microsoft.com/office/officeart/2005/8/layout/lProcess2"/>
    <dgm:cxn modelId="{95D16E75-6033-48A3-8183-980D83D73F64}" srcId="{D231A3C1-DA76-4372-8DA4-3598C8B8C729}" destId="{BD4EAF2B-919A-4734-96E7-08C7406B29EC}" srcOrd="1" destOrd="0" parTransId="{031986BD-34C9-4E91-8814-EA47979EC772}" sibTransId="{2FF5BA76-35DF-41EB-822F-2B71D58C3C47}"/>
    <dgm:cxn modelId="{54C234F9-BA62-44F3-B8EF-CA9F62F4E379}" type="presOf" srcId="{1421E08B-5509-4ADA-A2C3-713D5E36FFEB}" destId="{0089F5D1-00FF-491A-BA04-112254632375}" srcOrd="0" destOrd="0" presId="urn:microsoft.com/office/officeart/2005/8/layout/lProcess2"/>
    <dgm:cxn modelId="{FC7CF0AB-331B-4C95-ADB6-898F790BF1E0}" srcId="{66F9A872-CBDE-4C1C-99F4-93FF2385591B}" destId="{E1B47E0F-5CC1-49F4-8BD4-BE09C61D6F5F}" srcOrd="2" destOrd="0" parTransId="{D05BC050-FA49-4CB0-A21D-4F6404FD2FE5}" sibTransId="{35B22093-14B0-4E13-A9B4-1FA5FDFDE1FC}"/>
    <dgm:cxn modelId="{52D2D663-DBCB-4C25-A00C-7B834B867136}" type="presOf" srcId="{66F9A872-CBDE-4C1C-99F4-93FF2385591B}" destId="{2E2BCBFE-25B5-4FE0-8D40-05A71A4B293F}" srcOrd="1" destOrd="0" presId="urn:microsoft.com/office/officeart/2005/8/layout/lProcess2"/>
    <dgm:cxn modelId="{08619CC8-36D8-4A84-B572-AECAD5FF2856}" srcId="{9A32D7B4-94DD-40A6-BBEE-92881EC6F2E4}" destId="{D231A3C1-DA76-4372-8DA4-3598C8B8C729}" srcOrd="0" destOrd="0" parTransId="{2C2E7072-90E1-46DF-9D4C-A227EF6F9FFA}" sibTransId="{B8F731F2-CD57-4D52-AAF0-599FA4111E14}"/>
    <dgm:cxn modelId="{5F9680F8-3189-4F6E-9CB6-E7124BD7A44C}" type="presOf" srcId="{7485B971-D45C-4705-970B-F4A1CDACC69F}" destId="{6341B6B7-3F6F-467B-89E4-89B240367311}" srcOrd="0" destOrd="0" presId="urn:microsoft.com/office/officeart/2005/8/layout/lProcess2"/>
    <dgm:cxn modelId="{1962368F-5982-4E08-8D01-6B439F289CBA}" type="presParOf" srcId="{491F9FFE-761C-47D3-857A-E13CF9D7674C}" destId="{27F3FF5C-4ADD-48BA-9550-15AC67557DE2}" srcOrd="0" destOrd="0" presId="urn:microsoft.com/office/officeart/2005/8/layout/lProcess2"/>
    <dgm:cxn modelId="{E33E2B96-ED37-4752-B32D-A18D8C5532CF}" type="presParOf" srcId="{27F3FF5C-4ADD-48BA-9550-15AC67557DE2}" destId="{75D9D23A-F93F-4455-B324-909BB4AD681F}" srcOrd="0" destOrd="0" presId="urn:microsoft.com/office/officeart/2005/8/layout/lProcess2"/>
    <dgm:cxn modelId="{B356725E-AFDC-4807-909D-B720071BDEE6}" type="presParOf" srcId="{27F3FF5C-4ADD-48BA-9550-15AC67557DE2}" destId="{82614DC1-99CF-4147-BC07-0A64AA0D9F36}" srcOrd="1" destOrd="0" presId="urn:microsoft.com/office/officeart/2005/8/layout/lProcess2"/>
    <dgm:cxn modelId="{C988D98D-B9DA-4752-A69E-A0D4A4041403}" type="presParOf" srcId="{27F3FF5C-4ADD-48BA-9550-15AC67557DE2}" destId="{A1B263E3-B5FA-4B93-9BDA-845C77365313}" srcOrd="2" destOrd="0" presId="urn:microsoft.com/office/officeart/2005/8/layout/lProcess2"/>
    <dgm:cxn modelId="{D9765AF7-D206-4D03-B305-4821636331D9}" type="presParOf" srcId="{A1B263E3-B5FA-4B93-9BDA-845C77365313}" destId="{C325F0C0-036F-486E-A510-C85CAEB31383}" srcOrd="0" destOrd="0" presId="urn:microsoft.com/office/officeart/2005/8/layout/lProcess2"/>
    <dgm:cxn modelId="{791B8802-2831-4ED2-A93F-6398B24AECDF}" type="presParOf" srcId="{C325F0C0-036F-486E-A510-C85CAEB31383}" destId="{39F1655F-20FD-49F7-9609-0924521E02E7}" srcOrd="0" destOrd="0" presId="urn:microsoft.com/office/officeart/2005/8/layout/lProcess2"/>
    <dgm:cxn modelId="{DDC6CB59-A745-4FAD-A075-447664529938}" type="presParOf" srcId="{C325F0C0-036F-486E-A510-C85CAEB31383}" destId="{C41EF43C-5EB9-45CE-A7B1-9EC7A876002E}" srcOrd="1" destOrd="0" presId="urn:microsoft.com/office/officeart/2005/8/layout/lProcess2"/>
    <dgm:cxn modelId="{B976A7D8-015A-4FD4-B2FA-75861CD8BE14}" type="presParOf" srcId="{C325F0C0-036F-486E-A510-C85CAEB31383}" destId="{3493E03D-75E7-41E9-99F0-DD06D59030F5}" srcOrd="2" destOrd="0" presId="urn:microsoft.com/office/officeart/2005/8/layout/lProcess2"/>
    <dgm:cxn modelId="{FD15B9B5-411A-4179-BD46-7C00C17B3D06}" type="presParOf" srcId="{491F9FFE-761C-47D3-857A-E13CF9D7674C}" destId="{995C8BAD-606D-470C-ACF6-A2E7BF3A3DC7}" srcOrd="1" destOrd="0" presId="urn:microsoft.com/office/officeart/2005/8/layout/lProcess2"/>
    <dgm:cxn modelId="{A6E9E563-73A6-413D-A7BD-9EED2481893D}" type="presParOf" srcId="{491F9FFE-761C-47D3-857A-E13CF9D7674C}" destId="{6CA64B28-85E5-4C26-895A-A94802C92F21}" srcOrd="2" destOrd="0" presId="urn:microsoft.com/office/officeart/2005/8/layout/lProcess2"/>
    <dgm:cxn modelId="{E7CF0D47-F85E-4DE1-95D4-1BCB7FA82DEF}" type="presParOf" srcId="{6CA64B28-85E5-4C26-895A-A94802C92F21}" destId="{D2C815C3-C877-4CFB-B04A-FD98BFD04232}" srcOrd="0" destOrd="0" presId="urn:microsoft.com/office/officeart/2005/8/layout/lProcess2"/>
    <dgm:cxn modelId="{9587867B-C482-4340-876B-2A865AD1B8ED}" type="presParOf" srcId="{6CA64B28-85E5-4C26-895A-A94802C92F21}" destId="{2E2BCBFE-25B5-4FE0-8D40-05A71A4B293F}" srcOrd="1" destOrd="0" presId="urn:microsoft.com/office/officeart/2005/8/layout/lProcess2"/>
    <dgm:cxn modelId="{E7C64E39-2EC4-41C1-A8D0-DA1DDBD64967}" type="presParOf" srcId="{6CA64B28-85E5-4C26-895A-A94802C92F21}" destId="{9B52E40B-A44E-46C2-880B-D4752684F5D8}" srcOrd="2" destOrd="0" presId="urn:microsoft.com/office/officeart/2005/8/layout/lProcess2"/>
    <dgm:cxn modelId="{F3D3CFAD-50C3-4687-8F81-893527251481}" type="presParOf" srcId="{9B52E40B-A44E-46C2-880B-D4752684F5D8}" destId="{313E00DB-914D-45CD-825A-A10F85BEB695}" srcOrd="0" destOrd="0" presId="urn:microsoft.com/office/officeart/2005/8/layout/lProcess2"/>
    <dgm:cxn modelId="{C8AC0303-B36A-4393-829A-DEEDB1531600}" type="presParOf" srcId="{313E00DB-914D-45CD-825A-A10F85BEB695}" destId="{3DA2A358-0EEA-4028-A459-3149BEC00B97}" srcOrd="0" destOrd="0" presId="urn:microsoft.com/office/officeart/2005/8/layout/lProcess2"/>
    <dgm:cxn modelId="{CC106C31-B452-43FD-8C9E-E8D7B09F2054}" type="presParOf" srcId="{313E00DB-914D-45CD-825A-A10F85BEB695}" destId="{D20F6731-98C3-4E45-B794-B333BE90A7EC}" srcOrd="1" destOrd="0" presId="urn:microsoft.com/office/officeart/2005/8/layout/lProcess2"/>
    <dgm:cxn modelId="{DE32EA93-9DEB-4828-B42A-FCD1872D32D8}" type="presParOf" srcId="{313E00DB-914D-45CD-825A-A10F85BEB695}" destId="{E8711DB3-7103-4DC5-9A27-786D1F2459DC}" srcOrd="2" destOrd="0" presId="urn:microsoft.com/office/officeart/2005/8/layout/lProcess2"/>
    <dgm:cxn modelId="{2AFEA15A-EB0D-408F-A10E-A83178546152}" type="presParOf" srcId="{313E00DB-914D-45CD-825A-A10F85BEB695}" destId="{3C30730C-91E7-4705-B203-96332E087A30}" srcOrd="3" destOrd="0" presId="urn:microsoft.com/office/officeart/2005/8/layout/lProcess2"/>
    <dgm:cxn modelId="{C6B25E16-2D46-404E-B05D-403E0214FF64}" type="presParOf" srcId="{313E00DB-914D-45CD-825A-A10F85BEB695}" destId="{1162B857-B395-4940-AAFF-8538AB9A8C64}" srcOrd="4" destOrd="0" presId="urn:microsoft.com/office/officeart/2005/8/layout/lProcess2"/>
    <dgm:cxn modelId="{F4C66F12-F847-49E8-92DE-1C0C1764E7C5}" type="presParOf" srcId="{313E00DB-914D-45CD-825A-A10F85BEB695}" destId="{C4279F4D-8C2B-4BAC-B997-3197B91725C1}" srcOrd="5" destOrd="0" presId="urn:microsoft.com/office/officeart/2005/8/layout/lProcess2"/>
    <dgm:cxn modelId="{8B3EB0EB-F2D5-4EA0-BD4E-5C2FDB233025}" type="presParOf" srcId="{313E00DB-914D-45CD-825A-A10F85BEB695}" destId="{6341B6B7-3F6F-467B-89E4-89B240367311}" srcOrd="6" destOrd="0" presId="urn:microsoft.com/office/officeart/2005/8/layout/lProcess2"/>
    <dgm:cxn modelId="{E4753BA2-D288-4B89-90F6-AA5FAB3E479E}" type="presParOf" srcId="{491F9FFE-761C-47D3-857A-E13CF9D7674C}" destId="{10A2FB84-A5EC-4A3C-87DF-CB6B1A74F178}" srcOrd="3" destOrd="0" presId="urn:microsoft.com/office/officeart/2005/8/layout/lProcess2"/>
    <dgm:cxn modelId="{91B57C59-082D-4842-837F-6BAD5665D631}" type="presParOf" srcId="{491F9FFE-761C-47D3-857A-E13CF9D7674C}" destId="{B046D825-755A-43D3-8ED5-0FAF92D8DCED}" srcOrd="4" destOrd="0" presId="urn:microsoft.com/office/officeart/2005/8/layout/lProcess2"/>
    <dgm:cxn modelId="{38C62004-4A9B-43C1-AE67-4729AE9A0DAC}" type="presParOf" srcId="{B046D825-755A-43D3-8ED5-0FAF92D8DCED}" destId="{6BAEA703-384C-4AC6-AD49-8097AFE2D579}" srcOrd="0" destOrd="0" presId="urn:microsoft.com/office/officeart/2005/8/layout/lProcess2"/>
    <dgm:cxn modelId="{C0EBEC60-FC93-43F3-A6E5-AC9310EB2A93}" type="presParOf" srcId="{B046D825-755A-43D3-8ED5-0FAF92D8DCED}" destId="{BE7FFA55-6D8D-4896-A0DC-0D75179C2EBD}" srcOrd="1" destOrd="0" presId="urn:microsoft.com/office/officeart/2005/8/layout/lProcess2"/>
    <dgm:cxn modelId="{226389E9-651A-4C40-91C6-3932CE695B13}" type="presParOf" srcId="{B046D825-755A-43D3-8ED5-0FAF92D8DCED}" destId="{663DF970-8090-49E0-B53A-1D55D8885ED5}" srcOrd="2" destOrd="0" presId="urn:microsoft.com/office/officeart/2005/8/layout/lProcess2"/>
    <dgm:cxn modelId="{AFCEBA0C-42DC-49FE-9958-9FDAE6B3742D}" type="presParOf" srcId="{663DF970-8090-49E0-B53A-1D55D8885ED5}" destId="{D8CBC3E1-6D76-4F1B-98F9-1AA6ACAB566F}" srcOrd="0" destOrd="0" presId="urn:microsoft.com/office/officeart/2005/8/layout/lProcess2"/>
    <dgm:cxn modelId="{38B1A627-FBE9-4692-AE07-322B0DFCC9BB}" type="presParOf" srcId="{D8CBC3E1-6D76-4F1B-98F9-1AA6ACAB566F}" destId="{0089F5D1-00FF-491A-BA04-11225463237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A32D7B4-94DD-40A6-BBEE-92881EC6F2E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231A3C1-DA76-4372-8DA4-3598C8B8C729}">
      <dgm:prSet phldrT="[Texto]" custT="1"/>
      <dgm:spPr/>
      <dgm:t>
        <a:bodyPr/>
        <a:lstStyle/>
        <a:p>
          <a:r>
            <a:rPr lang="es-EC" sz="2000" dirty="0" smtClean="0">
              <a:latin typeface="+mj-lt"/>
            </a:rPr>
            <a:t>EQUIPAMIENTO</a:t>
          </a:r>
          <a:endParaRPr lang="es-EC" sz="2000" dirty="0">
            <a:latin typeface="+mj-lt"/>
          </a:endParaRPr>
        </a:p>
      </dgm:t>
    </dgm:pt>
    <dgm:pt modelId="{2C2E7072-90E1-46DF-9D4C-A227EF6F9FFA}" type="parTrans" cxnId="{08619CC8-36D8-4A84-B572-AECAD5FF2856}">
      <dgm:prSet/>
      <dgm:spPr/>
      <dgm:t>
        <a:bodyPr/>
        <a:lstStyle/>
        <a:p>
          <a:endParaRPr lang="es-EC" sz="2000">
            <a:latin typeface="+mj-lt"/>
          </a:endParaRPr>
        </a:p>
      </dgm:t>
    </dgm:pt>
    <dgm:pt modelId="{B8F731F2-CD57-4D52-AAF0-599FA4111E14}" type="sibTrans" cxnId="{08619CC8-36D8-4A84-B572-AECAD5FF2856}">
      <dgm:prSet/>
      <dgm:spPr/>
      <dgm:t>
        <a:bodyPr/>
        <a:lstStyle/>
        <a:p>
          <a:endParaRPr lang="es-EC" sz="2000">
            <a:latin typeface="+mj-lt"/>
          </a:endParaRPr>
        </a:p>
      </dgm:t>
    </dgm:pt>
    <dgm:pt modelId="{66F9A872-CBDE-4C1C-99F4-93FF2385591B}">
      <dgm:prSet phldrT="[Texto]" custT="1"/>
      <dgm:spPr/>
      <dgm:t>
        <a:bodyPr/>
        <a:lstStyle/>
        <a:p>
          <a:r>
            <a:rPr lang="es-MX" sz="2000" dirty="0" smtClean="0">
              <a:latin typeface="+mj-lt"/>
            </a:rPr>
            <a:t>DETALLE</a:t>
          </a:r>
          <a:endParaRPr lang="es-EC" sz="2000" dirty="0">
            <a:latin typeface="+mj-lt"/>
          </a:endParaRPr>
        </a:p>
      </dgm:t>
    </dgm:pt>
    <dgm:pt modelId="{15C1944E-DBE9-4BD5-826E-BDBDEA8CE31C}" type="parTrans" cxnId="{F43F65D5-5AF4-4808-95CA-B5B53D40549F}">
      <dgm:prSet/>
      <dgm:spPr/>
      <dgm:t>
        <a:bodyPr/>
        <a:lstStyle/>
        <a:p>
          <a:endParaRPr lang="es-EC" sz="2000">
            <a:latin typeface="+mj-lt"/>
          </a:endParaRPr>
        </a:p>
      </dgm:t>
    </dgm:pt>
    <dgm:pt modelId="{3B651A92-5922-4542-B1CF-A9B4517CCD1A}" type="sibTrans" cxnId="{F43F65D5-5AF4-4808-95CA-B5B53D40549F}">
      <dgm:prSet/>
      <dgm:spPr/>
      <dgm:t>
        <a:bodyPr/>
        <a:lstStyle/>
        <a:p>
          <a:endParaRPr lang="es-EC" sz="2000">
            <a:latin typeface="+mj-lt"/>
          </a:endParaRPr>
        </a:p>
      </dgm:t>
    </dgm:pt>
    <dgm:pt modelId="{DD94D260-7B1C-48EB-8521-0CEC96E44692}">
      <dgm:prSet phldrT="[Texto]" custT="1"/>
      <dgm:spPr/>
      <dgm:t>
        <a:bodyPr/>
        <a:lstStyle/>
        <a:p>
          <a:r>
            <a:rPr lang="es-MX" sz="2000" dirty="0" smtClean="0">
              <a:latin typeface="+mj-lt"/>
            </a:rPr>
            <a:t>Camillas, armarios, escritorios, sillas de espera </a:t>
          </a:r>
          <a:r>
            <a:rPr lang="es-MX" sz="2000" dirty="0" err="1" smtClean="0">
              <a:latin typeface="+mj-lt"/>
            </a:rPr>
            <a:t>tripersonal</a:t>
          </a:r>
          <a:r>
            <a:rPr lang="es-MX" sz="2000" dirty="0" smtClean="0">
              <a:latin typeface="+mj-lt"/>
            </a:rPr>
            <a:t>, de escritorio y de visitas, basureros para desechos comunes e infecciosos, papeleras y escritorios.</a:t>
          </a:r>
          <a:endParaRPr lang="es-EC" sz="2000" dirty="0">
            <a:latin typeface="+mj-lt"/>
          </a:endParaRPr>
        </a:p>
      </dgm:t>
    </dgm:pt>
    <dgm:pt modelId="{31742F2A-BA35-43AE-81E7-222BA06B41C2}" type="parTrans" cxnId="{B97740FE-86F0-4AB3-8C85-D0E3F5D8350E}">
      <dgm:prSet/>
      <dgm:spPr/>
      <dgm:t>
        <a:bodyPr/>
        <a:lstStyle/>
        <a:p>
          <a:endParaRPr lang="es-EC" sz="2000">
            <a:latin typeface="+mj-lt"/>
          </a:endParaRPr>
        </a:p>
      </dgm:t>
    </dgm:pt>
    <dgm:pt modelId="{76A8486C-FA55-43B4-BE46-4CC30C45A09C}" type="sibTrans" cxnId="{B97740FE-86F0-4AB3-8C85-D0E3F5D8350E}">
      <dgm:prSet/>
      <dgm:spPr/>
      <dgm:t>
        <a:bodyPr/>
        <a:lstStyle/>
        <a:p>
          <a:endParaRPr lang="es-EC" sz="2000">
            <a:latin typeface="+mj-lt"/>
          </a:endParaRPr>
        </a:p>
      </dgm:t>
    </dgm:pt>
    <dgm:pt modelId="{A444BB77-F758-425A-AE81-6061C95FDE7A}">
      <dgm:prSet custT="1"/>
      <dgm:spPr/>
      <dgm:t>
        <a:bodyPr/>
        <a:lstStyle/>
        <a:p>
          <a:r>
            <a:rPr lang="es-EC" sz="2400" dirty="0" smtClean="0">
              <a:latin typeface="+mj-lt"/>
            </a:rPr>
            <a:t>Centro de Salud </a:t>
          </a:r>
          <a:r>
            <a:rPr lang="es-EC" sz="2400" dirty="0" err="1" smtClean="0">
              <a:latin typeface="+mj-lt"/>
            </a:rPr>
            <a:t>Tupigachi</a:t>
          </a:r>
          <a:r>
            <a:rPr lang="es-EC" sz="2400" dirty="0" smtClean="0">
              <a:latin typeface="+mj-lt"/>
            </a:rPr>
            <a:t> </a:t>
          </a:r>
        </a:p>
        <a:p>
          <a:r>
            <a:rPr lang="es-EC" sz="2400" dirty="0" smtClean="0">
              <a:latin typeface="+mj-lt"/>
            </a:rPr>
            <a:t>($ </a:t>
          </a:r>
          <a:r>
            <a:rPr lang="es-EC" sz="2400" u="none" strike="noStrike" dirty="0" smtClean="0">
              <a:effectLst/>
              <a:latin typeface="+mj-lt"/>
            </a:rPr>
            <a:t>9.401,01)</a:t>
          </a:r>
          <a:endParaRPr lang="es-EC" sz="2400" dirty="0">
            <a:latin typeface="+mj-lt"/>
          </a:endParaRPr>
        </a:p>
      </dgm:t>
    </dgm:pt>
    <dgm:pt modelId="{35AE48F7-ECE9-426D-8C18-B93F1E605C26}" type="parTrans" cxnId="{4DC10C61-8BBC-411E-9462-FB5217F01CF4}">
      <dgm:prSet/>
      <dgm:spPr/>
      <dgm:t>
        <a:bodyPr/>
        <a:lstStyle/>
        <a:p>
          <a:endParaRPr lang="es-EC" sz="2000">
            <a:latin typeface="+mj-lt"/>
          </a:endParaRPr>
        </a:p>
      </dgm:t>
    </dgm:pt>
    <dgm:pt modelId="{429E6A5F-294B-4EED-B9AF-247C866AFFD6}" type="sibTrans" cxnId="{4DC10C61-8BBC-411E-9462-FB5217F01CF4}">
      <dgm:prSet/>
      <dgm:spPr/>
      <dgm:t>
        <a:bodyPr/>
        <a:lstStyle/>
        <a:p>
          <a:endParaRPr lang="es-EC" sz="2000">
            <a:latin typeface="+mj-lt"/>
          </a:endParaRPr>
        </a:p>
      </dgm:t>
    </dgm:pt>
    <dgm:pt modelId="{8EFF0F09-0DCD-4A62-818E-3C53AB9DB822}">
      <dgm:prSet custT="1"/>
      <dgm:spPr/>
      <dgm:t>
        <a:bodyPr/>
        <a:lstStyle/>
        <a:p>
          <a:r>
            <a:rPr lang="es-EC" sz="2400" dirty="0" smtClean="0">
              <a:latin typeface="+mj-lt"/>
            </a:rPr>
            <a:t>Hospital Básico Cayambe </a:t>
          </a:r>
        </a:p>
        <a:p>
          <a:r>
            <a:rPr lang="es-EC" sz="2400" dirty="0" smtClean="0">
              <a:latin typeface="+mj-lt"/>
            </a:rPr>
            <a:t>($ </a:t>
          </a:r>
          <a:r>
            <a:rPr lang="es-EC" sz="2400" u="none" strike="noStrike" dirty="0" smtClean="0">
              <a:effectLst/>
              <a:latin typeface="+mj-lt"/>
            </a:rPr>
            <a:t>32.263,22 )</a:t>
          </a:r>
          <a:endParaRPr lang="es-EC" sz="2400" dirty="0">
            <a:latin typeface="+mj-lt"/>
          </a:endParaRPr>
        </a:p>
      </dgm:t>
    </dgm:pt>
    <dgm:pt modelId="{68C9EF2A-2346-4422-854F-30951BCD6F01}" type="parTrans" cxnId="{37E9F804-4518-4A6F-8F23-F3757C3D8B1E}">
      <dgm:prSet/>
      <dgm:spPr/>
      <dgm:t>
        <a:bodyPr/>
        <a:lstStyle/>
        <a:p>
          <a:endParaRPr lang="es-EC"/>
        </a:p>
      </dgm:t>
    </dgm:pt>
    <dgm:pt modelId="{E55BE6C2-6423-4AD8-83EF-6BB4A4EA287D}" type="sibTrans" cxnId="{37E9F804-4518-4A6F-8F23-F3757C3D8B1E}">
      <dgm:prSet/>
      <dgm:spPr/>
      <dgm:t>
        <a:bodyPr/>
        <a:lstStyle/>
        <a:p>
          <a:endParaRPr lang="es-EC"/>
        </a:p>
      </dgm:t>
    </dgm:pt>
    <dgm:pt modelId="{1491690F-12D5-4DD0-8BCF-4D9BE4AE9951}" type="pres">
      <dgm:prSet presAssocID="{9A32D7B4-94DD-40A6-BBEE-92881EC6F2E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F08CD98-DBB8-45B9-B7EA-D07664D34603}" type="pres">
      <dgm:prSet presAssocID="{D231A3C1-DA76-4372-8DA4-3598C8B8C729}" presName="compNode" presStyleCnt="0"/>
      <dgm:spPr/>
    </dgm:pt>
    <dgm:pt modelId="{0C3DA9BC-57A4-4DEE-B647-C52D94D07EC2}" type="pres">
      <dgm:prSet presAssocID="{D231A3C1-DA76-4372-8DA4-3598C8B8C729}" presName="aNode" presStyleLbl="bgShp" presStyleIdx="0" presStyleCnt="2"/>
      <dgm:spPr/>
      <dgm:t>
        <a:bodyPr/>
        <a:lstStyle/>
        <a:p>
          <a:endParaRPr lang="es-EC"/>
        </a:p>
      </dgm:t>
    </dgm:pt>
    <dgm:pt modelId="{DEEE5BB4-E9B8-4208-9480-0F5C82DBE84D}" type="pres">
      <dgm:prSet presAssocID="{D231A3C1-DA76-4372-8DA4-3598C8B8C729}" presName="textNode" presStyleLbl="bgShp" presStyleIdx="0" presStyleCnt="2"/>
      <dgm:spPr/>
      <dgm:t>
        <a:bodyPr/>
        <a:lstStyle/>
        <a:p>
          <a:endParaRPr lang="es-EC"/>
        </a:p>
      </dgm:t>
    </dgm:pt>
    <dgm:pt modelId="{960FD6C1-C321-416E-9374-645AA9909EE2}" type="pres">
      <dgm:prSet presAssocID="{D231A3C1-DA76-4372-8DA4-3598C8B8C729}" presName="compChildNode" presStyleCnt="0"/>
      <dgm:spPr/>
    </dgm:pt>
    <dgm:pt modelId="{2CD02058-D7D1-4054-9A51-E7C5C40FFED1}" type="pres">
      <dgm:prSet presAssocID="{D231A3C1-DA76-4372-8DA4-3598C8B8C729}" presName="theInnerList" presStyleCnt="0"/>
      <dgm:spPr/>
    </dgm:pt>
    <dgm:pt modelId="{3F93935B-C48C-413F-B702-A64307C87CE5}" type="pres">
      <dgm:prSet presAssocID="{A444BB77-F758-425A-AE81-6061C95FDE7A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EC58C0-9C65-4327-BF27-85ED323F51BC}" type="pres">
      <dgm:prSet presAssocID="{A444BB77-F758-425A-AE81-6061C95FDE7A}" presName="aSpace2" presStyleCnt="0"/>
      <dgm:spPr/>
    </dgm:pt>
    <dgm:pt modelId="{157BCEF7-59DA-4DA8-B680-AD4AED2A4329}" type="pres">
      <dgm:prSet presAssocID="{8EFF0F09-0DCD-4A62-818E-3C53AB9DB822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91CC14-3E2D-4E5F-BAD4-0503D8BF3086}" type="pres">
      <dgm:prSet presAssocID="{D231A3C1-DA76-4372-8DA4-3598C8B8C729}" presName="aSpace" presStyleCnt="0"/>
      <dgm:spPr/>
    </dgm:pt>
    <dgm:pt modelId="{44F0BC0B-BF92-4D0E-B9F0-518A76EF57F4}" type="pres">
      <dgm:prSet presAssocID="{66F9A872-CBDE-4C1C-99F4-93FF2385591B}" presName="compNode" presStyleCnt="0"/>
      <dgm:spPr/>
    </dgm:pt>
    <dgm:pt modelId="{FDCF87F9-91EC-4077-9371-893EE5242C5E}" type="pres">
      <dgm:prSet presAssocID="{66F9A872-CBDE-4C1C-99F4-93FF2385591B}" presName="aNode" presStyleLbl="bgShp" presStyleIdx="1" presStyleCnt="2"/>
      <dgm:spPr/>
      <dgm:t>
        <a:bodyPr/>
        <a:lstStyle/>
        <a:p>
          <a:endParaRPr lang="es-EC"/>
        </a:p>
      </dgm:t>
    </dgm:pt>
    <dgm:pt modelId="{A749DD1D-7659-48B0-9E4D-6482F00B9831}" type="pres">
      <dgm:prSet presAssocID="{66F9A872-CBDE-4C1C-99F4-93FF2385591B}" presName="textNode" presStyleLbl="bgShp" presStyleIdx="1" presStyleCnt="2"/>
      <dgm:spPr/>
      <dgm:t>
        <a:bodyPr/>
        <a:lstStyle/>
        <a:p>
          <a:endParaRPr lang="es-EC"/>
        </a:p>
      </dgm:t>
    </dgm:pt>
    <dgm:pt modelId="{4FC931CD-357C-4A5A-A374-E8B04AF418F0}" type="pres">
      <dgm:prSet presAssocID="{66F9A872-CBDE-4C1C-99F4-93FF2385591B}" presName="compChildNode" presStyleCnt="0"/>
      <dgm:spPr/>
    </dgm:pt>
    <dgm:pt modelId="{7F959A11-10B9-4187-AAF2-5950534F600D}" type="pres">
      <dgm:prSet presAssocID="{66F9A872-CBDE-4C1C-99F4-93FF2385591B}" presName="theInnerList" presStyleCnt="0"/>
      <dgm:spPr/>
    </dgm:pt>
    <dgm:pt modelId="{673961B7-76FA-42F8-B4B5-D15B50A44902}" type="pres">
      <dgm:prSet presAssocID="{DD94D260-7B1C-48EB-8521-0CEC96E44692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E9F804-4518-4A6F-8F23-F3757C3D8B1E}" srcId="{D231A3C1-DA76-4372-8DA4-3598C8B8C729}" destId="{8EFF0F09-0DCD-4A62-818E-3C53AB9DB822}" srcOrd="1" destOrd="0" parTransId="{68C9EF2A-2346-4422-854F-30951BCD6F01}" sibTransId="{E55BE6C2-6423-4AD8-83EF-6BB4A4EA287D}"/>
    <dgm:cxn modelId="{00875E23-EEDD-4F9B-9ECB-9DA4F734BBB8}" type="presOf" srcId="{D231A3C1-DA76-4372-8DA4-3598C8B8C729}" destId="{0C3DA9BC-57A4-4DEE-B647-C52D94D07EC2}" srcOrd="0" destOrd="0" presId="urn:microsoft.com/office/officeart/2005/8/layout/lProcess2"/>
    <dgm:cxn modelId="{94FCB46C-33C8-4D37-B2CC-A6835FDFD830}" type="presOf" srcId="{A444BB77-F758-425A-AE81-6061C95FDE7A}" destId="{3F93935B-C48C-413F-B702-A64307C87CE5}" srcOrd="0" destOrd="0" presId="urn:microsoft.com/office/officeart/2005/8/layout/lProcess2"/>
    <dgm:cxn modelId="{D0B05B4B-6553-4F30-B03F-CF4F933A8372}" type="presOf" srcId="{8EFF0F09-0DCD-4A62-818E-3C53AB9DB822}" destId="{157BCEF7-59DA-4DA8-B680-AD4AED2A4329}" srcOrd="0" destOrd="0" presId="urn:microsoft.com/office/officeart/2005/8/layout/lProcess2"/>
    <dgm:cxn modelId="{D83A002A-4D4B-48E1-9500-1A8C0E15F66E}" type="presOf" srcId="{DD94D260-7B1C-48EB-8521-0CEC96E44692}" destId="{673961B7-76FA-42F8-B4B5-D15B50A44902}" srcOrd="0" destOrd="0" presId="urn:microsoft.com/office/officeart/2005/8/layout/lProcess2"/>
    <dgm:cxn modelId="{4DC10C61-8BBC-411E-9462-FB5217F01CF4}" srcId="{D231A3C1-DA76-4372-8DA4-3598C8B8C729}" destId="{A444BB77-F758-425A-AE81-6061C95FDE7A}" srcOrd="0" destOrd="0" parTransId="{35AE48F7-ECE9-426D-8C18-B93F1E605C26}" sibTransId="{429E6A5F-294B-4EED-B9AF-247C866AFFD6}"/>
    <dgm:cxn modelId="{3EDCEC6C-23BC-4120-8E01-4B3432420D3E}" type="presOf" srcId="{66F9A872-CBDE-4C1C-99F4-93FF2385591B}" destId="{FDCF87F9-91EC-4077-9371-893EE5242C5E}" srcOrd="0" destOrd="0" presId="urn:microsoft.com/office/officeart/2005/8/layout/lProcess2"/>
    <dgm:cxn modelId="{B97740FE-86F0-4AB3-8C85-D0E3F5D8350E}" srcId="{66F9A872-CBDE-4C1C-99F4-93FF2385591B}" destId="{DD94D260-7B1C-48EB-8521-0CEC96E44692}" srcOrd="0" destOrd="0" parTransId="{31742F2A-BA35-43AE-81E7-222BA06B41C2}" sibTransId="{76A8486C-FA55-43B4-BE46-4CC30C45A09C}"/>
    <dgm:cxn modelId="{F9CB7A78-799D-442F-9A8E-CD8664B9D9F4}" type="presOf" srcId="{66F9A872-CBDE-4C1C-99F4-93FF2385591B}" destId="{A749DD1D-7659-48B0-9E4D-6482F00B9831}" srcOrd="1" destOrd="0" presId="urn:microsoft.com/office/officeart/2005/8/layout/lProcess2"/>
    <dgm:cxn modelId="{F43F65D5-5AF4-4808-95CA-B5B53D40549F}" srcId="{9A32D7B4-94DD-40A6-BBEE-92881EC6F2E4}" destId="{66F9A872-CBDE-4C1C-99F4-93FF2385591B}" srcOrd="1" destOrd="0" parTransId="{15C1944E-DBE9-4BD5-826E-BDBDEA8CE31C}" sibTransId="{3B651A92-5922-4542-B1CF-A9B4517CCD1A}"/>
    <dgm:cxn modelId="{8E4A9B9D-C0D7-4C8E-92DE-AA8D2079E9EB}" type="presOf" srcId="{D231A3C1-DA76-4372-8DA4-3598C8B8C729}" destId="{DEEE5BB4-E9B8-4208-9480-0F5C82DBE84D}" srcOrd="1" destOrd="0" presId="urn:microsoft.com/office/officeart/2005/8/layout/lProcess2"/>
    <dgm:cxn modelId="{08619CC8-36D8-4A84-B572-AECAD5FF2856}" srcId="{9A32D7B4-94DD-40A6-BBEE-92881EC6F2E4}" destId="{D231A3C1-DA76-4372-8DA4-3598C8B8C729}" srcOrd="0" destOrd="0" parTransId="{2C2E7072-90E1-46DF-9D4C-A227EF6F9FFA}" sibTransId="{B8F731F2-CD57-4D52-AAF0-599FA4111E14}"/>
    <dgm:cxn modelId="{A65EBCFC-AE33-4F94-AD3A-7310ABA5E37B}" type="presOf" srcId="{9A32D7B4-94DD-40A6-BBEE-92881EC6F2E4}" destId="{1491690F-12D5-4DD0-8BCF-4D9BE4AE9951}" srcOrd="0" destOrd="0" presId="urn:microsoft.com/office/officeart/2005/8/layout/lProcess2"/>
    <dgm:cxn modelId="{DBB9AB3F-FD43-494A-BBC4-A31789D3ABE9}" type="presParOf" srcId="{1491690F-12D5-4DD0-8BCF-4D9BE4AE9951}" destId="{1F08CD98-DBB8-45B9-B7EA-D07664D34603}" srcOrd="0" destOrd="0" presId="urn:microsoft.com/office/officeart/2005/8/layout/lProcess2"/>
    <dgm:cxn modelId="{FD5620B9-398D-4991-A527-3DD34FFB5D9C}" type="presParOf" srcId="{1F08CD98-DBB8-45B9-B7EA-D07664D34603}" destId="{0C3DA9BC-57A4-4DEE-B647-C52D94D07EC2}" srcOrd="0" destOrd="0" presId="urn:microsoft.com/office/officeart/2005/8/layout/lProcess2"/>
    <dgm:cxn modelId="{7C1FEF9F-4CEA-490F-B7FB-797FBAC6AA4E}" type="presParOf" srcId="{1F08CD98-DBB8-45B9-B7EA-D07664D34603}" destId="{DEEE5BB4-E9B8-4208-9480-0F5C82DBE84D}" srcOrd="1" destOrd="0" presId="urn:microsoft.com/office/officeart/2005/8/layout/lProcess2"/>
    <dgm:cxn modelId="{45C5988E-D7D1-47DF-A5AC-79796BE86A64}" type="presParOf" srcId="{1F08CD98-DBB8-45B9-B7EA-D07664D34603}" destId="{960FD6C1-C321-416E-9374-645AA9909EE2}" srcOrd="2" destOrd="0" presId="urn:microsoft.com/office/officeart/2005/8/layout/lProcess2"/>
    <dgm:cxn modelId="{6B6163CD-8CE0-4376-A338-F341E23D777A}" type="presParOf" srcId="{960FD6C1-C321-416E-9374-645AA9909EE2}" destId="{2CD02058-D7D1-4054-9A51-E7C5C40FFED1}" srcOrd="0" destOrd="0" presId="urn:microsoft.com/office/officeart/2005/8/layout/lProcess2"/>
    <dgm:cxn modelId="{4DC04962-00E9-4453-8D52-DDFFE44E91AA}" type="presParOf" srcId="{2CD02058-D7D1-4054-9A51-E7C5C40FFED1}" destId="{3F93935B-C48C-413F-B702-A64307C87CE5}" srcOrd="0" destOrd="0" presId="urn:microsoft.com/office/officeart/2005/8/layout/lProcess2"/>
    <dgm:cxn modelId="{A2200D34-9C3C-461F-B62A-CB3D83D47CF0}" type="presParOf" srcId="{2CD02058-D7D1-4054-9A51-E7C5C40FFED1}" destId="{8DEC58C0-9C65-4327-BF27-85ED323F51BC}" srcOrd="1" destOrd="0" presId="urn:microsoft.com/office/officeart/2005/8/layout/lProcess2"/>
    <dgm:cxn modelId="{788FFF33-D0BA-41CD-B46A-756D209FE15D}" type="presParOf" srcId="{2CD02058-D7D1-4054-9A51-E7C5C40FFED1}" destId="{157BCEF7-59DA-4DA8-B680-AD4AED2A4329}" srcOrd="2" destOrd="0" presId="urn:microsoft.com/office/officeart/2005/8/layout/lProcess2"/>
    <dgm:cxn modelId="{7C20AAED-201D-4525-93F6-D1F28F113F8E}" type="presParOf" srcId="{1491690F-12D5-4DD0-8BCF-4D9BE4AE9951}" destId="{B391CC14-3E2D-4E5F-BAD4-0503D8BF3086}" srcOrd="1" destOrd="0" presId="urn:microsoft.com/office/officeart/2005/8/layout/lProcess2"/>
    <dgm:cxn modelId="{0472D7C9-91F6-47DD-B340-11EE02254239}" type="presParOf" srcId="{1491690F-12D5-4DD0-8BCF-4D9BE4AE9951}" destId="{44F0BC0B-BF92-4D0E-B9F0-518A76EF57F4}" srcOrd="2" destOrd="0" presId="urn:microsoft.com/office/officeart/2005/8/layout/lProcess2"/>
    <dgm:cxn modelId="{9682A674-3CC8-4C5E-AAFF-F80808E592C8}" type="presParOf" srcId="{44F0BC0B-BF92-4D0E-B9F0-518A76EF57F4}" destId="{FDCF87F9-91EC-4077-9371-893EE5242C5E}" srcOrd="0" destOrd="0" presId="urn:microsoft.com/office/officeart/2005/8/layout/lProcess2"/>
    <dgm:cxn modelId="{05A33057-4F8D-44BB-8393-D4E66C1CF3B2}" type="presParOf" srcId="{44F0BC0B-BF92-4D0E-B9F0-518A76EF57F4}" destId="{A749DD1D-7659-48B0-9E4D-6482F00B9831}" srcOrd="1" destOrd="0" presId="urn:microsoft.com/office/officeart/2005/8/layout/lProcess2"/>
    <dgm:cxn modelId="{6CB521CA-C57F-4492-860A-917118748D58}" type="presParOf" srcId="{44F0BC0B-BF92-4D0E-B9F0-518A76EF57F4}" destId="{4FC931CD-357C-4A5A-A374-E8B04AF418F0}" srcOrd="2" destOrd="0" presId="urn:microsoft.com/office/officeart/2005/8/layout/lProcess2"/>
    <dgm:cxn modelId="{9F7EE4CB-1637-4991-B59B-CD49714F402C}" type="presParOf" srcId="{4FC931CD-357C-4A5A-A374-E8B04AF418F0}" destId="{7F959A11-10B9-4187-AAF2-5950534F600D}" srcOrd="0" destOrd="0" presId="urn:microsoft.com/office/officeart/2005/8/layout/lProcess2"/>
    <dgm:cxn modelId="{79AFBBEB-BA54-4771-A3A3-4AF2632306DD}" type="presParOf" srcId="{7F959A11-10B9-4187-AAF2-5950534F600D}" destId="{673961B7-76FA-42F8-B4B5-D15B50A4490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ABC0E99-7353-4722-9449-17E849881F3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F0B2785-480F-4CDE-A2D5-74D3D2C8F738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  <a:latin typeface="+mn-lt"/>
            </a:rPr>
            <a:t>OBRA</a:t>
          </a:r>
          <a:endParaRPr lang="es-EC" sz="2400" b="1" dirty="0">
            <a:solidFill>
              <a:schemeClr val="tx1"/>
            </a:solidFill>
          </a:endParaRPr>
        </a:p>
      </dgm:t>
    </dgm:pt>
    <dgm:pt modelId="{C4C10347-DC3E-4943-B505-0C489DDC422D}" type="parTrans" cxnId="{454E7F58-58AE-4CC2-8064-E898D4DA9C55}">
      <dgm:prSet/>
      <dgm:spPr/>
      <dgm:t>
        <a:bodyPr/>
        <a:lstStyle/>
        <a:p>
          <a:endParaRPr lang="es-EC" sz="2400"/>
        </a:p>
      </dgm:t>
    </dgm:pt>
    <dgm:pt modelId="{24407ADC-5A5C-4244-B912-36FA01C44911}" type="sibTrans" cxnId="{454E7F58-58AE-4CC2-8064-E898D4DA9C55}">
      <dgm:prSet/>
      <dgm:spPr/>
      <dgm:t>
        <a:bodyPr/>
        <a:lstStyle/>
        <a:p>
          <a:endParaRPr lang="es-EC" sz="2400"/>
        </a:p>
      </dgm:t>
    </dgm:pt>
    <dgm:pt modelId="{DECE08C0-82D1-4718-849D-F29166DC19A2}">
      <dgm:prSet phldrT="[Texto]" custT="1"/>
      <dgm:spPr/>
      <dgm:t>
        <a:bodyPr/>
        <a:lstStyle/>
        <a:p>
          <a:r>
            <a:rPr lang="es-MX" sz="2400" u="none" strike="noStrike" dirty="0" smtClean="0">
              <a:effectLst/>
              <a:latin typeface="+mn-lt"/>
            </a:rPr>
            <a:t>Construcción del CENTRO DE SALUD TUPIGACHI)</a:t>
          </a:r>
          <a:endParaRPr lang="es-EC" sz="2400" dirty="0"/>
        </a:p>
      </dgm:t>
    </dgm:pt>
    <dgm:pt modelId="{34CEA7C1-6009-44E4-B92B-D3F182BF531B}" type="parTrans" cxnId="{DEAAE90B-34C0-4551-9A78-4A9170CCC715}">
      <dgm:prSet/>
      <dgm:spPr/>
      <dgm:t>
        <a:bodyPr/>
        <a:lstStyle/>
        <a:p>
          <a:endParaRPr lang="es-EC" sz="2400"/>
        </a:p>
      </dgm:t>
    </dgm:pt>
    <dgm:pt modelId="{805E85DB-3BF3-4875-8808-6EB5D4750166}" type="sibTrans" cxnId="{DEAAE90B-34C0-4551-9A78-4A9170CCC715}">
      <dgm:prSet/>
      <dgm:spPr/>
      <dgm:t>
        <a:bodyPr/>
        <a:lstStyle/>
        <a:p>
          <a:endParaRPr lang="es-EC" sz="2400"/>
        </a:p>
      </dgm:t>
    </dgm:pt>
    <dgm:pt modelId="{8BA578BC-F226-4891-8EC8-59FC56FA2536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  <a:latin typeface="+mn-lt"/>
            </a:rPr>
            <a:t>INVERSIÓN</a:t>
          </a:r>
          <a:endParaRPr lang="es-EC" sz="2400" b="1" dirty="0">
            <a:solidFill>
              <a:schemeClr val="tx1"/>
            </a:solidFill>
          </a:endParaRPr>
        </a:p>
      </dgm:t>
    </dgm:pt>
    <dgm:pt modelId="{2CDD3D48-EB63-4B02-BADF-291BE8103FE8}" type="parTrans" cxnId="{D2BB212D-A51D-4A24-89E5-F830E9138443}">
      <dgm:prSet/>
      <dgm:spPr/>
      <dgm:t>
        <a:bodyPr/>
        <a:lstStyle/>
        <a:p>
          <a:endParaRPr lang="es-EC" sz="2400"/>
        </a:p>
      </dgm:t>
    </dgm:pt>
    <dgm:pt modelId="{EE3052E7-2D46-4FFF-89B7-6F1AD7AF70C4}" type="sibTrans" cxnId="{D2BB212D-A51D-4A24-89E5-F830E9138443}">
      <dgm:prSet/>
      <dgm:spPr/>
      <dgm:t>
        <a:bodyPr/>
        <a:lstStyle/>
        <a:p>
          <a:endParaRPr lang="es-EC" sz="2400"/>
        </a:p>
      </dgm:t>
    </dgm:pt>
    <dgm:pt modelId="{EF2D26A3-F950-4C66-A412-1A9E01491DAD}">
      <dgm:prSet phldrT="[Texto]" custT="1"/>
      <dgm:spPr/>
      <dgm:t>
        <a:bodyPr/>
        <a:lstStyle/>
        <a:p>
          <a:r>
            <a:rPr lang="es-EC" sz="2400" u="none" strike="noStrike" dirty="0" smtClean="0">
              <a:effectLst/>
              <a:latin typeface="+mn-lt"/>
            </a:rPr>
            <a:t>Obra             </a:t>
          </a:r>
        </a:p>
        <a:p>
          <a:r>
            <a:rPr lang="es-EC" sz="2400" u="none" strike="noStrike" dirty="0" smtClean="0">
              <a:effectLst/>
              <a:latin typeface="+mn-lt"/>
            </a:rPr>
            <a:t>$ 331.677,30 </a:t>
          </a:r>
          <a:endParaRPr lang="es-EC" sz="2400" dirty="0"/>
        </a:p>
      </dgm:t>
    </dgm:pt>
    <dgm:pt modelId="{06C723E2-3B77-4B4B-8EE5-B05A0BA3E39C}" type="parTrans" cxnId="{6823B904-D2C7-4404-921D-08434CDCA2CC}">
      <dgm:prSet/>
      <dgm:spPr/>
      <dgm:t>
        <a:bodyPr/>
        <a:lstStyle/>
        <a:p>
          <a:endParaRPr lang="es-EC" sz="2400"/>
        </a:p>
      </dgm:t>
    </dgm:pt>
    <dgm:pt modelId="{C9D228A1-41C3-47BB-A555-F70C218B5B1F}" type="sibTrans" cxnId="{6823B904-D2C7-4404-921D-08434CDCA2CC}">
      <dgm:prSet/>
      <dgm:spPr/>
      <dgm:t>
        <a:bodyPr/>
        <a:lstStyle/>
        <a:p>
          <a:endParaRPr lang="es-EC" sz="2400"/>
        </a:p>
      </dgm:t>
    </dgm:pt>
    <dgm:pt modelId="{76C0065B-4A60-467A-84CD-F845B51EB792}">
      <dgm:prSet phldrT="[Texto]" custT="1"/>
      <dgm:spPr/>
      <dgm:t>
        <a:bodyPr/>
        <a:lstStyle/>
        <a:p>
          <a:r>
            <a:rPr lang="es-EC" sz="2400" u="none" strike="noStrike" dirty="0" smtClean="0">
              <a:effectLst/>
              <a:latin typeface="+mn-lt"/>
            </a:rPr>
            <a:t>Fiscalización </a:t>
          </a:r>
        </a:p>
        <a:p>
          <a:r>
            <a:rPr lang="es-EC" sz="2400" u="none" strike="noStrike" dirty="0" smtClean="0">
              <a:effectLst/>
              <a:latin typeface="+mn-lt"/>
            </a:rPr>
            <a:t>$ 15. 770</a:t>
          </a:r>
          <a:endParaRPr lang="es-EC" sz="2400" dirty="0"/>
        </a:p>
      </dgm:t>
    </dgm:pt>
    <dgm:pt modelId="{C1B76AB7-5A3B-43E2-8C21-826A69BA5B1C}" type="parTrans" cxnId="{B9A1A25A-2D4B-4B7D-A2BD-00297A5E5BFA}">
      <dgm:prSet/>
      <dgm:spPr/>
      <dgm:t>
        <a:bodyPr/>
        <a:lstStyle/>
        <a:p>
          <a:endParaRPr lang="es-EC" sz="2400"/>
        </a:p>
      </dgm:t>
    </dgm:pt>
    <dgm:pt modelId="{DE4CB080-A799-4CE6-89A8-2ED4F9CD1698}" type="sibTrans" cxnId="{B9A1A25A-2D4B-4B7D-A2BD-00297A5E5BFA}">
      <dgm:prSet/>
      <dgm:spPr/>
      <dgm:t>
        <a:bodyPr/>
        <a:lstStyle/>
        <a:p>
          <a:endParaRPr lang="es-EC" sz="2400"/>
        </a:p>
      </dgm:t>
    </dgm:pt>
    <dgm:pt modelId="{A1C7A37C-B9C6-47E0-9B8E-45BF9A6CDA35}" type="pres">
      <dgm:prSet presAssocID="{0ABC0E99-7353-4722-9449-17E849881F3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C74D45F-5DEA-4FBC-8F66-A6E35A9C43CB}" type="pres">
      <dgm:prSet presAssocID="{5F0B2785-480F-4CDE-A2D5-74D3D2C8F738}" presName="compNode" presStyleCnt="0"/>
      <dgm:spPr/>
    </dgm:pt>
    <dgm:pt modelId="{68EDB239-3226-4FA8-84C0-E34ADC1D9FC4}" type="pres">
      <dgm:prSet presAssocID="{5F0B2785-480F-4CDE-A2D5-74D3D2C8F738}" presName="aNode" presStyleLbl="bgShp" presStyleIdx="0" presStyleCnt="2"/>
      <dgm:spPr/>
      <dgm:t>
        <a:bodyPr/>
        <a:lstStyle/>
        <a:p>
          <a:endParaRPr lang="es-EC"/>
        </a:p>
      </dgm:t>
    </dgm:pt>
    <dgm:pt modelId="{8E1CED89-BFDE-4F01-AB95-1A49F21284E0}" type="pres">
      <dgm:prSet presAssocID="{5F0B2785-480F-4CDE-A2D5-74D3D2C8F738}" presName="textNode" presStyleLbl="bgShp" presStyleIdx="0" presStyleCnt="2"/>
      <dgm:spPr/>
      <dgm:t>
        <a:bodyPr/>
        <a:lstStyle/>
        <a:p>
          <a:endParaRPr lang="es-EC"/>
        </a:p>
      </dgm:t>
    </dgm:pt>
    <dgm:pt modelId="{16FB2475-B924-463D-9D75-A8369C5989C1}" type="pres">
      <dgm:prSet presAssocID="{5F0B2785-480F-4CDE-A2D5-74D3D2C8F738}" presName="compChildNode" presStyleCnt="0"/>
      <dgm:spPr/>
    </dgm:pt>
    <dgm:pt modelId="{D8A559C7-D8F4-4B86-88CF-0E3F3EF4772D}" type="pres">
      <dgm:prSet presAssocID="{5F0B2785-480F-4CDE-A2D5-74D3D2C8F738}" presName="theInnerList" presStyleCnt="0"/>
      <dgm:spPr/>
    </dgm:pt>
    <dgm:pt modelId="{A58DC5FC-9B91-4D5C-92C4-3C764E8D3977}" type="pres">
      <dgm:prSet presAssocID="{DECE08C0-82D1-4718-849D-F29166DC19A2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29CED2-98BC-48F9-94E5-2B326B6D95B0}" type="pres">
      <dgm:prSet presAssocID="{5F0B2785-480F-4CDE-A2D5-74D3D2C8F738}" presName="aSpace" presStyleCnt="0"/>
      <dgm:spPr/>
    </dgm:pt>
    <dgm:pt modelId="{19E03A35-C8F7-4BA8-8BBD-6E5403B2C372}" type="pres">
      <dgm:prSet presAssocID="{8BA578BC-F226-4891-8EC8-59FC56FA2536}" presName="compNode" presStyleCnt="0"/>
      <dgm:spPr/>
    </dgm:pt>
    <dgm:pt modelId="{4F313907-7B6F-4665-8E2B-C019A5F28BC9}" type="pres">
      <dgm:prSet presAssocID="{8BA578BC-F226-4891-8EC8-59FC56FA2536}" presName="aNode" presStyleLbl="bgShp" presStyleIdx="1" presStyleCnt="2" custLinFactNeighborX="1462" custLinFactNeighborY="472"/>
      <dgm:spPr/>
      <dgm:t>
        <a:bodyPr/>
        <a:lstStyle/>
        <a:p>
          <a:endParaRPr lang="es-EC"/>
        </a:p>
      </dgm:t>
    </dgm:pt>
    <dgm:pt modelId="{F086B934-4774-408A-A3AA-530352174D04}" type="pres">
      <dgm:prSet presAssocID="{8BA578BC-F226-4891-8EC8-59FC56FA2536}" presName="textNode" presStyleLbl="bgShp" presStyleIdx="1" presStyleCnt="2"/>
      <dgm:spPr/>
      <dgm:t>
        <a:bodyPr/>
        <a:lstStyle/>
        <a:p>
          <a:endParaRPr lang="es-EC"/>
        </a:p>
      </dgm:t>
    </dgm:pt>
    <dgm:pt modelId="{94D9CA1D-71B9-4CC0-9C7A-EC1AA5C3BE6D}" type="pres">
      <dgm:prSet presAssocID="{8BA578BC-F226-4891-8EC8-59FC56FA2536}" presName="compChildNode" presStyleCnt="0"/>
      <dgm:spPr/>
    </dgm:pt>
    <dgm:pt modelId="{B94DE601-C98F-46F9-842B-AAE2081EA4B6}" type="pres">
      <dgm:prSet presAssocID="{8BA578BC-F226-4891-8EC8-59FC56FA2536}" presName="theInnerList" presStyleCnt="0"/>
      <dgm:spPr/>
    </dgm:pt>
    <dgm:pt modelId="{A2DEC559-194A-4085-A950-7754F417ED76}" type="pres">
      <dgm:prSet presAssocID="{EF2D26A3-F950-4C66-A412-1A9E01491DAD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B21263-1723-4CE1-A642-D9D6248A0C26}" type="pres">
      <dgm:prSet presAssocID="{EF2D26A3-F950-4C66-A412-1A9E01491DAD}" presName="aSpace2" presStyleCnt="0"/>
      <dgm:spPr/>
    </dgm:pt>
    <dgm:pt modelId="{7251616D-AFDF-4B0A-890E-70ADC79000A1}" type="pres">
      <dgm:prSet presAssocID="{76C0065B-4A60-467A-84CD-F845B51EB792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9A1A25A-2D4B-4B7D-A2BD-00297A5E5BFA}" srcId="{8BA578BC-F226-4891-8EC8-59FC56FA2536}" destId="{76C0065B-4A60-467A-84CD-F845B51EB792}" srcOrd="1" destOrd="0" parTransId="{C1B76AB7-5A3B-43E2-8C21-826A69BA5B1C}" sibTransId="{DE4CB080-A799-4CE6-89A8-2ED4F9CD1698}"/>
    <dgm:cxn modelId="{8D19C283-7677-4BFA-AAE3-69A326C00D1D}" type="presOf" srcId="{76C0065B-4A60-467A-84CD-F845B51EB792}" destId="{7251616D-AFDF-4B0A-890E-70ADC79000A1}" srcOrd="0" destOrd="0" presId="urn:microsoft.com/office/officeart/2005/8/layout/lProcess2"/>
    <dgm:cxn modelId="{13D4F618-A712-4A42-B2CE-DB0B3316AFD6}" type="presOf" srcId="{8BA578BC-F226-4891-8EC8-59FC56FA2536}" destId="{F086B934-4774-408A-A3AA-530352174D04}" srcOrd="1" destOrd="0" presId="urn:microsoft.com/office/officeart/2005/8/layout/lProcess2"/>
    <dgm:cxn modelId="{2ECDF45D-C4B5-498F-9013-09031209B3C3}" type="presOf" srcId="{EF2D26A3-F950-4C66-A412-1A9E01491DAD}" destId="{A2DEC559-194A-4085-A950-7754F417ED76}" srcOrd="0" destOrd="0" presId="urn:microsoft.com/office/officeart/2005/8/layout/lProcess2"/>
    <dgm:cxn modelId="{2F951AEA-F312-4944-BDC4-7F2FC83C3BA8}" type="presOf" srcId="{DECE08C0-82D1-4718-849D-F29166DC19A2}" destId="{A58DC5FC-9B91-4D5C-92C4-3C764E8D3977}" srcOrd="0" destOrd="0" presId="urn:microsoft.com/office/officeart/2005/8/layout/lProcess2"/>
    <dgm:cxn modelId="{6823B904-D2C7-4404-921D-08434CDCA2CC}" srcId="{8BA578BC-F226-4891-8EC8-59FC56FA2536}" destId="{EF2D26A3-F950-4C66-A412-1A9E01491DAD}" srcOrd="0" destOrd="0" parTransId="{06C723E2-3B77-4B4B-8EE5-B05A0BA3E39C}" sibTransId="{C9D228A1-41C3-47BB-A555-F70C218B5B1F}"/>
    <dgm:cxn modelId="{5A0021F9-F131-4AC3-A02F-DAF265D30D04}" type="presOf" srcId="{5F0B2785-480F-4CDE-A2D5-74D3D2C8F738}" destId="{68EDB239-3226-4FA8-84C0-E34ADC1D9FC4}" srcOrd="0" destOrd="0" presId="urn:microsoft.com/office/officeart/2005/8/layout/lProcess2"/>
    <dgm:cxn modelId="{454E7F58-58AE-4CC2-8064-E898D4DA9C55}" srcId="{0ABC0E99-7353-4722-9449-17E849881F31}" destId="{5F0B2785-480F-4CDE-A2D5-74D3D2C8F738}" srcOrd="0" destOrd="0" parTransId="{C4C10347-DC3E-4943-B505-0C489DDC422D}" sibTransId="{24407ADC-5A5C-4244-B912-36FA01C44911}"/>
    <dgm:cxn modelId="{B58948FD-52D5-4C98-AA2F-4037B076B4F1}" type="presOf" srcId="{5F0B2785-480F-4CDE-A2D5-74D3D2C8F738}" destId="{8E1CED89-BFDE-4F01-AB95-1A49F21284E0}" srcOrd="1" destOrd="0" presId="urn:microsoft.com/office/officeart/2005/8/layout/lProcess2"/>
    <dgm:cxn modelId="{D5058154-9081-4754-9ED4-E0145086ABCB}" type="presOf" srcId="{8BA578BC-F226-4891-8EC8-59FC56FA2536}" destId="{4F313907-7B6F-4665-8E2B-C019A5F28BC9}" srcOrd="0" destOrd="0" presId="urn:microsoft.com/office/officeart/2005/8/layout/lProcess2"/>
    <dgm:cxn modelId="{D2BB212D-A51D-4A24-89E5-F830E9138443}" srcId="{0ABC0E99-7353-4722-9449-17E849881F31}" destId="{8BA578BC-F226-4891-8EC8-59FC56FA2536}" srcOrd="1" destOrd="0" parTransId="{2CDD3D48-EB63-4B02-BADF-291BE8103FE8}" sibTransId="{EE3052E7-2D46-4FFF-89B7-6F1AD7AF70C4}"/>
    <dgm:cxn modelId="{4DF90B98-02F9-4D20-860F-89BE08D7B612}" type="presOf" srcId="{0ABC0E99-7353-4722-9449-17E849881F31}" destId="{A1C7A37C-B9C6-47E0-9B8E-45BF9A6CDA35}" srcOrd="0" destOrd="0" presId="urn:microsoft.com/office/officeart/2005/8/layout/lProcess2"/>
    <dgm:cxn modelId="{DEAAE90B-34C0-4551-9A78-4A9170CCC715}" srcId="{5F0B2785-480F-4CDE-A2D5-74D3D2C8F738}" destId="{DECE08C0-82D1-4718-849D-F29166DC19A2}" srcOrd="0" destOrd="0" parTransId="{34CEA7C1-6009-44E4-B92B-D3F182BF531B}" sibTransId="{805E85DB-3BF3-4875-8808-6EB5D4750166}"/>
    <dgm:cxn modelId="{C67AE11C-6D84-4637-949E-DEE88D5CF0B5}" type="presParOf" srcId="{A1C7A37C-B9C6-47E0-9B8E-45BF9A6CDA35}" destId="{EC74D45F-5DEA-4FBC-8F66-A6E35A9C43CB}" srcOrd="0" destOrd="0" presId="urn:microsoft.com/office/officeart/2005/8/layout/lProcess2"/>
    <dgm:cxn modelId="{370AF7F0-1955-4A5F-834B-70C3251EF989}" type="presParOf" srcId="{EC74D45F-5DEA-4FBC-8F66-A6E35A9C43CB}" destId="{68EDB239-3226-4FA8-84C0-E34ADC1D9FC4}" srcOrd="0" destOrd="0" presId="urn:microsoft.com/office/officeart/2005/8/layout/lProcess2"/>
    <dgm:cxn modelId="{CEF18A0B-3398-418A-8793-DD70979F6FDA}" type="presParOf" srcId="{EC74D45F-5DEA-4FBC-8F66-A6E35A9C43CB}" destId="{8E1CED89-BFDE-4F01-AB95-1A49F21284E0}" srcOrd="1" destOrd="0" presId="urn:microsoft.com/office/officeart/2005/8/layout/lProcess2"/>
    <dgm:cxn modelId="{5CA5B333-7E63-4434-A114-AB336DAB1D96}" type="presParOf" srcId="{EC74D45F-5DEA-4FBC-8F66-A6E35A9C43CB}" destId="{16FB2475-B924-463D-9D75-A8369C5989C1}" srcOrd="2" destOrd="0" presId="urn:microsoft.com/office/officeart/2005/8/layout/lProcess2"/>
    <dgm:cxn modelId="{0D46E457-9FD2-486D-87C4-1669A9BB38B1}" type="presParOf" srcId="{16FB2475-B924-463D-9D75-A8369C5989C1}" destId="{D8A559C7-D8F4-4B86-88CF-0E3F3EF4772D}" srcOrd="0" destOrd="0" presId="urn:microsoft.com/office/officeart/2005/8/layout/lProcess2"/>
    <dgm:cxn modelId="{69351532-931D-46BE-B5DF-8C0FCF060CE2}" type="presParOf" srcId="{D8A559C7-D8F4-4B86-88CF-0E3F3EF4772D}" destId="{A58DC5FC-9B91-4D5C-92C4-3C764E8D3977}" srcOrd="0" destOrd="0" presId="urn:microsoft.com/office/officeart/2005/8/layout/lProcess2"/>
    <dgm:cxn modelId="{EFD84A9F-FE4F-4774-A357-F388921409B1}" type="presParOf" srcId="{A1C7A37C-B9C6-47E0-9B8E-45BF9A6CDA35}" destId="{A229CED2-98BC-48F9-94E5-2B326B6D95B0}" srcOrd="1" destOrd="0" presId="urn:microsoft.com/office/officeart/2005/8/layout/lProcess2"/>
    <dgm:cxn modelId="{831B4750-9970-424E-AAA7-2776738C2EC2}" type="presParOf" srcId="{A1C7A37C-B9C6-47E0-9B8E-45BF9A6CDA35}" destId="{19E03A35-C8F7-4BA8-8BBD-6E5403B2C372}" srcOrd="2" destOrd="0" presId="urn:microsoft.com/office/officeart/2005/8/layout/lProcess2"/>
    <dgm:cxn modelId="{58B0C927-5910-4F84-AEF4-C01611F85D86}" type="presParOf" srcId="{19E03A35-C8F7-4BA8-8BBD-6E5403B2C372}" destId="{4F313907-7B6F-4665-8E2B-C019A5F28BC9}" srcOrd="0" destOrd="0" presId="urn:microsoft.com/office/officeart/2005/8/layout/lProcess2"/>
    <dgm:cxn modelId="{ADFD0AD4-6E16-49B9-B73F-686A7A28715F}" type="presParOf" srcId="{19E03A35-C8F7-4BA8-8BBD-6E5403B2C372}" destId="{F086B934-4774-408A-A3AA-530352174D04}" srcOrd="1" destOrd="0" presId="urn:microsoft.com/office/officeart/2005/8/layout/lProcess2"/>
    <dgm:cxn modelId="{72F7837C-B9E1-4BBE-B80D-C2E2C3AE4F99}" type="presParOf" srcId="{19E03A35-C8F7-4BA8-8BBD-6E5403B2C372}" destId="{94D9CA1D-71B9-4CC0-9C7A-EC1AA5C3BE6D}" srcOrd="2" destOrd="0" presId="urn:microsoft.com/office/officeart/2005/8/layout/lProcess2"/>
    <dgm:cxn modelId="{C392BCD7-D9D4-4124-B54C-AC411613F9F5}" type="presParOf" srcId="{94D9CA1D-71B9-4CC0-9C7A-EC1AA5C3BE6D}" destId="{B94DE601-C98F-46F9-842B-AAE2081EA4B6}" srcOrd="0" destOrd="0" presId="urn:microsoft.com/office/officeart/2005/8/layout/lProcess2"/>
    <dgm:cxn modelId="{5244CFBC-9C16-440B-9762-7B4CB202E594}" type="presParOf" srcId="{B94DE601-C98F-46F9-842B-AAE2081EA4B6}" destId="{A2DEC559-194A-4085-A950-7754F417ED76}" srcOrd="0" destOrd="0" presId="urn:microsoft.com/office/officeart/2005/8/layout/lProcess2"/>
    <dgm:cxn modelId="{203F8F1F-D048-429A-8FF0-32326F0C18C6}" type="presParOf" srcId="{B94DE601-C98F-46F9-842B-AAE2081EA4B6}" destId="{1CB21263-1723-4CE1-A642-D9D6248A0C26}" srcOrd="1" destOrd="0" presId="urn:microsoft.com/office/officeart/2005/8/layout/lProcess2"/>
    <dgm:cxn modelId="{77263CCD-45E6-4B31-98B4-196BD236B9DE}" type="presParOf" srcId="{B94DE601-C98F-46F9-842B-AAE2081EA4B6}" destId="{7251616D-AFDF-4B0A-890E-70ADC79000A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687271-124C-4FE9-9205-9F03C1BFC820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7EF9C47-D2FF-4D42-8C7E-A4648524CFFB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kumimoji="0" lang="es-EC" sz="18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Personal de la salud              92</a:t>
          </a:r>
        </a:p>
        <a:p>
          <a:r>
            <a:rPr kumimoji="0" lang="es-EC" sz="18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Profesionales de la salud      386</a:t>
          </a:r>
        </a:p>
        <a:p>
          <a:r>
            <a:rPr kumimoji="0" lang="es-EC" sz="2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TOTAL SERVIDORES Y TRABAJADORES </a:t>
          </a:r>
          <a:r>
            <a:rPr lang="es-ES" sz="2000" dirty="0" smtClean="0">
              <a:solidFill>
                <a:schemeClr val="tx1"/>
              </a:solidFill>
              <a:latin typeface="+mn-lt"/>
            </a:rPr>
            <a:t>478 </a:t>
          </a:r>
          <a:endParaRPr lang="es-ES" sz="2000" dirty="0">
            <a:solidFill>
              <a:schemeClr val="tx1"/>
            </a:solidFill>
            <a:latin typeface="+mn-lt"/>
          </a:endParaRPr>
        </a:p>
      </dgm:t>
    </dgm:pt>
    <dgm:pt modelId="{0C4B293D-5DB2-437C-8A04-3E00EEE3461F}" type="parTrans" cxnId="{C114801F-BC53-43C5-A215-52E37F4CA870}">
      <dgm:prSet/>
      <dgm:spPr/>
      <dgm:t>
        <a:bodyPr/>
        <a:lstStyle/>
        <a:p>
          <a:endParaRPr lang="es-ES" sz="1800">
            <a:latin typeface="+mn-lt"/>
          </a:endParaRPr>
        </a:p>
      </dgm:t>
    </dgm:pt>
    <dgm:pt modelId="{BE1E9D7E-845F-4081-9248-B1ACA17F71DC}" type="sibTrans" cxnId="{C114801F-BC53-43C5-A215-52E37F4CA870}">
      <dgm:prSet/>
      <dgm:spPr/>
      <dgm:t>
        <a:bodyPr/>
        <a:lstStyle/>
        <a:p>
          <a:endParaRPr lang="es-ES" sz="1800">
            <a:latin typeface="+mn-lt"/>
          </a:endParaRPr>
        </a:p>
      </dgm:t>
    </dgm:pt>
    <dgm:pt modelId="{9EBFFBA8-2C23-4B7E-AEC6-0D8AF63109E4}">
      <dgm:prSet phldrT="[Texto]" custT="1"/>
      <dgm:spPr/>
      <dgm:t>
        <a:bodyPr/>
        <a:lstStyle/>
        <a:p>
          <a:pPr algn="l"/>
          <a:r>
            <a:rPr lang="es-EC" sz="1800" b="0" i="0" dirty="0" smtClean="0">
              <a:latin typeface="+mn-lt"/>
            </a:rPr>
            <a:t>* Nombramientos permanentes</a:t>
          </a:r>
        </a:p>
        <a:p>
          <a:pPr algn="l"/>
          <a:r>
            <a:rPr lang="es-EC" sz="1800" b="1" i="0" dirty="0" smtClean="0">
              <a:latin typeface="+mn-lt"/>
            </a:rPr>
            <a:t>141</a:t>
          </a:r>
        </a:p>
        <a:p>
          <a:pPr algn="l"/>
          <a:r>
            <a:rPr lang="es-EC" sz="1800" b="0" i="0" dirty="0" smtClean="0">
              <a:latin typeface="+mn-lt"/>
            </a:rPr>
            <a:t>* Nombramientos provisionales                 </a:t>
          </a:r>
        </a:p>
        <a:p>
          <a:pPr algn="l"/>
          <a:r>
            <a:rPr lang="es-EC" sz="1800" b="1" i="0" dirty="0" smtClean="0">
              <a:latin typeface="+mn-lt"/>
            </a:rPr>
            <a:t>53 </a:t>
          </a:r>
        </a:p>
        <a:p>
          <a:pPr algn="l"/>
          <a:r>
            <a:rPr lang="es-EC" sz="1800" b="0" i="0" dirty="0" smtClean="0">
              <a:latin typeface="+mn-lt"/>
            </a:rPr>
            <a:t>* Contratos ocasionales   </a:t>
          </a:r>
        </a:p>
        <a:p>
          <a:pPr algn="l"/>
          <a:r>
            <a:rPr lang="es-EC" sz="1800" b="1" i="0" dirty="0" smtClean="0">
              <a:latin typeface="+mn-lt"/>
            </a:rPr>
            <a:t>68</a:t>
          </a:r>
          <a:r>
            <a:rPr lang="es-EC" sz="1800" b="0" i="0" dirty="0" smtClean="0">
              <a:latin typeface="+mn-lt"/>
            </a:rPr>
            <a:t>                        </a:t>
          </a:r>
          <a:endParaRPr lang="es-ES" sz="1800" b="0" i="0" dirty="0">
            <a:latin typeface="+mn-lt"/>
          </a:endParaRPr>
        </a:p>
      </dgm:t>
    </dgm:pt>
    <dgm:pt modelId="{4AA31424-73B1-437F-9F83-4BCCEB0F788C}" type="parTrans" cxnId="{06971885-C8CE-4A23-86C4-E20270D73313}">
      <dgm:prSet/>
      <dgm:spPr/>
      <dgm:t>
        <a:bodyPr/>
        <a:lstStyle/>
        <a:p>
          <a:endParaRPr lang="es-ES" sz="1800">
            <a:latin typeface="+mn-lt"/>
          </a:endParaRPr>
        </a:p>
      </dgm:t>
    </dgm:pt>
    <dgm:pt modelId="{3D5942A6-AB5A-43EC-8303-06F9EB6CCD34}" type="sibTrans" cxnId="{06971885-C8CE-4A23-86C4-E20270D73313}">
      <dgm:prSet/>
      <dgm:spPr/>
      <dgm:t>
        <a:bodyPr/>
        <a:lstStyle/>
        <a:p>
          <a:endParaRPr lang="es-ES" sz="1800">
            <a:latin typeface="+mn-lt"/>
          </a:endParaRPr>
        </a:p>
      </dgm:t>
    </dgm:pt>
    <dgm:pt modelId="{139B3D38-363F-4EC7-991A-67DB65EE6828}">
      <dgm:prSet phldrT="[Texto]" custT="1"/>
      <dgm:spPr/>
      <dgm:t>
        <a:bodyPr/>
        <a:lstStyle/>
        <a:p>
          <a:pPr algn="l"/>
          <a:r>
            <a:rPr lang="es-EC" sz="1800" b="0" i="0" dirty="0" smtClean="0">
              <a:latin typeface="+mn-lt"/>
            </a:rPr>
            <a:t>* Contratos servicio </a:t>
          </a:r>
        </a:p>
        <a:p>
          <a:pPr algn="l"/>
          <a:r>
            <a:rPr lang="es-EC" sz="1800" b="0" i="0" dirty="0" smtClean="0">
              <a:latin typeface="+mn-lt"/>
            </a:rPr>
            <a:t>rural                          </a:t>
          </a:r>
        </a:p>
        <a:p>
          <a:pPr algn="l"/>
          <a:r>
            <a:rPr lang="es-EC" sz="1800" b="1" i="0" dirty="0" smtClean="0">
              <a:latin typeface="+mn-lt"/>
            </a:rPr>
            <a:t>137</a:t>
          </a:r>
        </a:p>
        <a:p>
          <a:pPr algn="l"/>
          <a:r>
            <a:rPr lang="es-EC" sz="1800" b="0" i="0" dirty="0" smtClean="0">
              <a:latin typeface="+mn-lt"/>
            </a:rPr>
            <a:t>* Contrato colectivo </a:t>
          </a:r>
        </a:p>
        <a:p>
          <a:pPr algn="l"/>
          <a:r>
            <a:rPr lang="es-EC" sz="1800" b="1" i="0" dirty="0" smtClean="0">
              <a:latin typeface="+mn-lt"/>
            </a:rPr>
            <a:t>74</a:t>
          </a:r>
          <a:endParaRPr lang="es-ES" sz="1800" b="1" i="0" dirty="0">
            <a:latin typeface="+mn-lt"/>
          </a:endParaRPr>
        </a:p>
      </dgm:t>
    </dgm:pt>
    <dgm:pt modelId="{5C78C32B-DE3F-4B52-BFB0-864AFABC5ACE}" type="parTrans" cxnId="{50ACA2DE-655F-4D97-BED7-7772066593C0}">
      <dgm:prSet/>
      <dgm:spPr/>
      <dgm:t>
        <a:bodyPr/>
        <a:lstStyle/>
        <a:p>
          <a:endParaRPr lang="es-ES" sz="1800">
            <a:latin typeface="+mn-lt"/>
          </a:endParaRPr>
        </a:p>
      </dgm:t>
    </dgm:pt>
    <dgm:pt modelId="{D3566A70-5021-4BD3-AD87-94E0CD053641}" type="sibTrans" cxnId="{50ACA2DE-655F-4D97-BED7-7772066593C0}">
      <dgm:prSet/>
      <dgm:spPr/>
      <dgm:t>
        <a:bodyPr/>
        <a:lstStyle/>
        <a:p>
          <a:endParaRPr lang="es-ES" sz="1800">
            <a:latin typeface="+mn-lt"/>
          </a:endParaRPr>
        </a:p>
      </dgm:t>
    </dgm:pt>
    <dgm:pt modelId="{652E9BE0-CA7C-4998-95DE-94D5F851249C}">
      <dgm:prSet custT="1"/>
      <dgm:spPr/>
      <dgm:t>
        <a:bodyPr/>
        <a:lstStyle/>
        <a:p>
          <a:pPr algn="l"/>
          <a:r>
            <a:rPr lang="es-EC" sz="1800" b="0" i="0" dirty="0" smtClean="0">
              <a:latin typeface="+mn-lt"/>
            </a:rPr>
            <a:t>DEVENGANTES DE BECAS  Y ESPECIALISTA RURAL</a:t>
          </a:r>
        </a:p>
        <a:p>
          <a:pPr algn="l"/>
          <a:r>
            <a:rPr lang="es-EC" sz="1800" b="1" i="0" dirty="0" smtClean="0">
              <a:latin typeface="+mn-lt"/>
            </a:rPr>
            <a:t>* 1</a:t>
          </a:r>
          <a:r>
            <a:rPr lang="es-EC" sz="1800" b="0" i="0" dirty="0" smtClean="0">
              <a:latin typeface="+mn-lt"/>
            </a:rPr>
            <a:t> Especialista en medicina familiar </a:t>
          </a:r>
        </a:p>
        <a:p>
          <a:pPr algn="l"/>
          <a:r>
            <a:rPr lang="es-EC" sz="1800" b="1" i="0" dirty="0" smtClean="0">
              <a:latin typeface="+mn-lt"/>
            </a:rPr>
            <a:t>* 2</a:t>
          </a:r>
          <a:r>
            <a:rPr lang="es-EC" sz="1800" b="0" i="0" dirty="0" smtClean="0">
              <a:latin typeface="+mn-lt"/>
            </a:rPr>
            <a:t> Especialistas en cirugía general </a:t>
          </a:r>
        </a:p>
        <a:p>
          <a:pPr algn="l"/>
          <a:r>
            <a:rPr lang="es-EC" sz="1800" b="1" i="0" dirty="0" smtClean="0">
              <a:latin typeface="+mn-lt"/>
            </a:rPr>
            <a:t>* 1 </a:t>
          </a:r>
          <a:r>
            <a:rPr lang="es-EC" sz="1800" b="0" i="0" dirty="0" smtClean="0">
              <a:latin typeface="+mn-lt"/>
            </a:rPr>
            <a:t>Especialista en pediatría </a:t>
          </a:r>
        </a:p>
        <a:p>
          <a:pPr algn="l"/>
          <a:r>
            <a:rPr lang="es-MX" sz="1800" b="1" i="0" dirty="0" smtClean="0">
              <a:latin typeface="+mn-lt"/>
            </a:rPr>
            <a:t>* 1</a:t>
          </a:r>
          <a:r>
            <a:rPr lang="es-MX" sz="1800" b="0" i="0" dirty="0" smtClean="0">
              <a:latin typeface="+mn-lt"/>
            </a:rPr>
            <a:t> Especialista en anestesiología</a:t>
          </a:r>
          <a:r>
            <a:rPr lang="es-EC" sz="1800" b="0" i="0" dirty="0" smtClean="0">
              <a:latin typeface="+mn-lt"/>
            </a:rPr>
            <a:t> </a:t>
          </a:r>
          <a:endParaRPr lang="es-EC" sz="1800" b="0" i="0" dirty="0">
            <a:latin typeface="+mn-lt"/>
          </a:endParaRPr>
        </a:p>
      </dgm:t>
    </dgm:pt>
    <dgm:pt modelId="{4AC01188-7727-4283-9E97-BA28F12A93D9}" type="parTrans" cxnId="{E7ABAD9D-DBEA-4F24-BF1C-369A01260436}">
      <dgm:prSet/>
      <dgm:spPr/>
      <dgm:t>
        <a:bodyPr/>
        <a:lstStyle/>
        <a:p>
          <a:endParaRPr lang="es-ES" sz="1800">
            <a:latin typeface="+mn-lt"/>
          </a:endParaRPr>
        </a:p>
      </dgm:t>
    </dgm:pt>
    <dgm:pt modelId="{56FCC661-BB2C-4A84-933D-17903FA860D5}" type="sibTrans" cxnId="{E7ABAD9D-DBEA-4F24-BF1C-369A01260436}">
      <dgm:prSet/>
      <dgm:spPr/>
      <dgm:t>
        <a:bodyPr/>
        <a:lstStyle/>
        <a:p>
          <a:endParaRPr lang="es-ES" sz="1800">
            <a:latin typeface="+mn-lt"/>
          </a:endParaRPr>
        </a:p>
      </dgm:t>
    </dgm:pt>
    <dgm:pt modelId="{68748D08-CA02-460B-BD77-8B066721CD82}" type="pres">
      <dgm:prSet presAssocID="{E6687271-124C-4FE9-9205-9F03C1BFC82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8ADCCED-AAA6-4BAC-8D96-DD515E3EF403}" type="pres">
      <dgm:prSet presAssocID="{E7EF9C47-D2FF-4D42-8C7E-A4648524CFFB}" presName="vertOne" presStyleCnt="0"/>
      <dgm:spPr/>
    </dgm:pt>
    <dgm:pt modelId="{C2ADD728-E2AD-4A7B-8C57-D68CABDEE35E}" type="pres">
      <dgm:prSet presAssocID="{E7EF9C47-D2FF-4D42-8C7E-A4648524CFFB}" presName="txOne" presStyleLbl="node0" presStyleIdx="0" presStyleCnt="1" custScaleX="80920" custScaleY="4587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6C6DE5D-353D-4175-81C6-7D6D324D6122}" type="pres">
      <dgm:prSet presAssocID="{E7EF9C47-D2FF-4D42-8C7E-A4648524CFFB}" presName="parTransOne" presStyleCnt="0"/>
      <dgm:spPr/>
    </dgm:pt>
    <dgm:pt modelId="{6BB2FE2D-3C0D-464A-A51E-66DEE5E71EFA}" type="pres">
      <dgm:prSet presAssocID="{E7EF9C47-D2FF-4D42-8C7E-A4648524CFFB}" presName="horzOne" presStyleCnt="0"/>
      <dgm:spPr/>
    </dgm:pt>
    <dgm:pt modelId="{83D2BB33-228D-4E56-94F2-E316CD15FE9E}" type="pres">
      <dgm:prSet presAssocID="{9EBFFBA8-2C23-4B7E-AEC6-0D8AF63109E4}" presName="vertTwo" presStyleCnt="0"/>
      <dgm:spPr/>
    </dgm:pt>
    <dgm:pt modelId="{A29C5217-EACD-41F3-881C-70A276F4E87F}" type="pres">
      <dgm:prSet presAssocID="{9EBFFBA8-2C23-4B7E-AEC6-0D8AF63109E4}" presName="txTwo" presStyleLbl="node2" presStyleIdx="0" presStyleCnt="3" custScaleX="651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3DD691F-378E-47E7-ACD5-F6B0F0848EA3}" type="pres">
      <dgm:prSet presAssocID="{9EBFFBA8-2C23-4B7E-AEC6-0D8AF63109E4}" presName="horzTwo" presStyleCnt="0"/>
      <dgm:spPr/>
    </dgm:pt>
    <dgm:pt modelId="{D5C7ADDF-A476-4AE9-B682-B9F51B705861}" type="pres">
      <dgm:prSet presAssocID="{3D5942A6-AB5A-43EC-8303-06F9EB6CCD34}" presName="sibSpaceTwo" presStyleCnt="0"/>
      <dgm:spPr/>
    </dgm:pt>
    <dgm:pt modelId="{DCAD71A9-3CB5-4FBF-B2AE-2689BF77A502}" type="pres">
      <dgm:prSet presAssocID="{139B3D38-363F-4EC7-991A-67DB65EE6828}" presName="vertTwo" presStyleCnt="0"/>
      <dgm:spPr/>
    </dgm:pt>
    <dgm:pt modelId="{DACE2C6C-C4E8-4A4F-8AEF-A777966FFD08}" type="pres">
      <dgm:prSet presAssocID="{139B3D38-363F-4EC7-991A-67DB65EE6828}" presName="txTwo" presStyleLbl="node2" presStyleIdx="1" presStyleCnt="3" custScaleX="75209" custLinFactNeighborX="-138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49A186D-348E-4275-A05E-E10B9C6C6C3E}" type="pres">
      <dgm:prSet presAssocID="{139B3D38-363F-4EC7-991A-67DB65EE6828}" presName="horzTwo" presStyleCnt="0"/>
      <dgm:spPr/>
    </dgm:pt>
    <dgm:pt modelId="{121AA4A9-4DD1-4D46-9127-6F02962F559A}" type="pres">
      <dgm:prSet presAssocID="{D3566A70-5021-4BD3-AD87-94E0CD053641}" presName="sibSpaceTwo" presStyleCnt="0"/>
      <dgm:spPr/>
    </dgm:pt>
    <dgm:pt modelId="{2F5C48B2-4A05-414F-9D6D-953E1B2B76EE}" type="pres">
      <dgm:prSet presAssocID="{652E9BE0-CA7C-4998-95DE-94D5F851249C}" presName="vertTwo" presStyleCnt="0"/>
      <dgm:spPr/>
    </dgm:pt>
    <dgm:pt modelId="{E8358721-8FC0-477E-ACBE-E2243BDF9E60}" type="pres">
      <dgm:prSet presAssocID="{652E9BE0-CA7C-4998-95DE-94D5F851249C}" presName="txTwo" presStyleLbl="node2" presStyleIdx="2" presStyleCnt="3" custScaleX="112619" custLinFactNeighborX="-1178" custLinFactNeighborY="-148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DEF345F-24D5-432E-A1E2-BDA049A48712}" type="pres">
      <dgm:prSet presAssocID="{652E9BE0-CA7C-4998-95DE-94D5F851249C}" presName="horzTwo" presStyleCnt="0"/>
      <dgm:spPr/>
    </dgm:pt>
  </dgm:ptLst>
  <dgm:cxnLst>
    <dgm:cxn modelId="{F2C60184-905F-4548-9B46-20D06B2B0B62}" type="presOf" srcId="{139B3D38-363F-4EC7-991A-67DB65EE6828}" destId="{DACE2C6C-C4E8-4A4F-8AEF-A777966FFD08}" srcOrd="0" destOrd="0" presId="urn:microsoft.com/office/officeart/2005/8/layout/hierarchy4"/>
    <dgm:cxn modelId="{E7ABAD9D-DBEA-4F24-BF1C-369A01260436}" srcId="{E7EF9C47-D2FF-4D42-8C7E-A4648524CFFB}" destId="{652E9BE0-CA7C-4998-95DE-94D5F851249C}" srcOrd="2" destOrd="0" parTransId="{4AC01188-7727-4283-9E97-BA28F12A93D9}" sibTransId="{56FCC661-BB2C-4A84-933D-17903FA860D5}"/>
    <dgm:cxn modelId="{DCDF0887-1C08-4CE4-87A8-D2B36EB2BC10}" type="presOf" srcId="{E7EF9C47-D2FF-4D42-8C7E-A4648524CFFB}" destId="{C2ADD728-E2AD-4A7B-8C57-D68CABDEE35E}" srcOrd="0" destOrd="0" presId="urn:microsoft.com/office/officeart/2005/8/layout/hierarchy4"/>
    <dgm:cxn modelId="{946B0FFC-8522-4032-B253-004B5820B41B}" type="presOf" srcId="{9EBFFBA8-2C23-4B7E-AEC6-0D8AF63109E4}" destId="{A29C5217-EACD-41F3-881C-70A276F4E87F}" srcOrd="0" destOrd="0" presId="urn:microsoft.com/office/officeart/2005/8/layout/hierarchy4"/>
    <dgm:cxn modelId="{C114801F-BC53-43C5-A215-52E37F4CA870}" srcId="{E6687271-124C-4FE9-9205-9F03C1BFC820}" destId="{E7EF9C47-D2FF-4D42-8C7E-A4648524CFFB}" srcOrd="0" destOrd="0" parTransId="{0C4B293D-5DB2-437C-8A04-3E00EEE3461F}" sibTransId="{BE1E9D7E-845F-4081-9248-B1ACA17F71DC}"/>
    <dgm:cxn modelId="{50ACA2DE-655F-4D97-BED7-7772066593C0}" srcId="{E7EF9C47-D2FF-4D42-8C7E-A4648524CFFB}" destId="{139B3D38-363F-4EC7-991A-67DB65EE6828}" srcOrd="1" destOrd="0" parTransId="{5C78C32B-DE3F-4B52-BFB0-864AFABC5ACE}" sibTransId="{D3566A70-5021-4BD3-AD87-94E0CD053641}"/>
    <dgm:cxn modelId="{4514F0A8-5C12-4A0C-B078-CC9C38836531}" type="presOf" srcId="{652E9BE0-CA7C-4998-95DE-94D5F851249C}" destId="{E8358721-8FC0-477E-ACBE-E2243BDF9E60}" srcOrd="0" destOrd="0" presId="urn:microsoft.com/office/officeart/2005/8/layout/hierarchy4"/>
    <dgm:cxn modelId="{0B0B842B-4F0F-49EE-AA21-79A403C1092D}" type="presOf" srcId="{E6687271-124C-4FE9-9205-9F03C1BFC820}" destId="{68748D08-CA02-460B-BD77-8B066721CD82}" srcOrd="0" destOrd="0" presId="urn:microsoft.com/office/officeart/2005/8/layout/hierarchy4"/>
    <dgm:cxn modelId="{06971885-C8CE-4A23-86C4-E20270D73313}" srcId="{E7EF9C47-D2FF-4D42-8C7E-A4648524CFFB}" destId="{9EBFFBA8-2C23-4B7E-AEC6-0D8AF63109E4}" srcOrd="0" destOrd="0" parTransId="{4AA31424-73B1-437F-9F83-4BCCEB0F788C}" sibTransId="{3D5942A6-AB5A-43EC-8303-06F9EB6CCD34}"/>
    <dgm:cxn modelId="{D0365B0A-6CE2-442B-8937-25B464AC6D27}" type="presParOf" srcId="{68748D08-CA02-460B-BD77-8B066721CD82}" destId="{28ADCCED-AAA6-4BAC-8D96-DD515E3EF403}" srcOrd="0" destOrd="0" presId="urn:microsoft.com/office/officeart/2005/8/layout/hierarchy4"/>
    <dgm:cxn modelId="{A6CC0455-FE81-4DAD-8B07-6A00813AF47B}" type="presParOf" srcId="{28ADCCED-AAA6-4BAC-8D96-DD515E3EF403}" destId="{C2ADD728-E2AD-4A7B-8C57-D68CABDEE35E}" srcOrd="0" destOrd="0" presId="urn:microsoft.com/office/officeart/2005/8/layout/hierarchy4"/>
    <dgm:cxn modelId="{9E95F149-A582-4D0C-8B1B-162BA7A7D33A}" type="presParOf" srcId="{28ADCCED-AAA6-4BAC-8D96-DD515E3EF403}" destId="{16C6DE5D-353D-4175-81C6-7D6D324D6122}" srcOrd="1" destOrd="0" presId="urn:microsoft.com/office/officeart/2005/8/layout/hierarchy4"/>
    <dgm:cxn modelId="{84E5C393-40F8-40F9-B2A6-0715EF00EA3D}" type="presParOf" srcId="{28ADCCED-AAA6-4BAC-8D96-DD515E3EF403}" destId="{6BB2FE2D-3C0D-464A-A51E-66DEE5E71EFA}" srcOrd="2" destOrd="0" presId="urn:microsoft.com/office/officeart/2005/8/layout/hierarchy4"/>
    <dgm:cxn modelId="{647C062E-81B4-4B98-8F57-FA6888D65C7E}" type="presParOf" srcId="{6BB2FE2D-3C0D-464A-A51E-66DEE5E71EFA}" destId="{83D2BB33-228D-4E56-94F2-E316CD15FE9E}" srcOrd="0" destOrd="0" presId="urn:microsoft.com/office/officeart/2005/8/layout/hierarchy4"/>
    <dgm:cxn modelId="{9539CB93-11E8-4A33-BD56-7E3233A0ED60}" type="presParOf" srcId="{83D2BB33-228D-4E56-94F2-E316CD15FE9E}" destId="{A29C5217-EACD-41F3-881C-70A276F4E87F}" srcOrd="0" destOrd="0" presId="urn:microsoft.com/office/officeart/2005/8/layout/hierarchy4"/>
    <dgm:cxn modelId="{C6E29CBC-B2A0-4383-AC74-04F79C18D861}" type="presParOf" srcId="{83D2BB33-228D-4E56-94F2-E316CD15FE9E}" destId="{A3DD691F-378E-47E7-ACD5-F6B0F0848EA3}" srcOrd="1" destOrd="0" presId="urn:microsoft.com/office/officeart/2005/8/layout/hierarchy4"/>
    <dgm:cxn modelId="{491192BF-5BEC-455C-93F7-6AD66CA77B09}" type="presParOf" srcId="{6BB2FE2D-3C0D-464A-A51E-66DEE5E71EFA}" destId="{D5C7ADDF-A476-4AE9-B682-B9F51B705861}" srcOrd="1" destOrd="0" presId="urn:microsoft.com/office/officeart/2005/8/layout/hierarchy4"/>
    <dgm:cxn modelId="{E80030A4-A706-4DF9-A157-D37DD85335EC}" type="presParOf" srcId="{6BB2FE2D-3C0D-464A-A51E-66DEE5E71EFA}" destId="{DCAD71A9-3CB5-4FBF-B2AE-2689BF77A502}" srcOrd="2" destOrd="0" presId="urn:microsoft.com/office/officeart/2005/8/layout/hierarchy4"/>
    <dgm:cxn modelId="{94DE16D3-D466-4148-BBC9-A5E218583112}" type="presParOf" srcId="{DCAD71A9-3CB5-4FBF-B2AE-2689BF77A502}" destId="{DACE2C6C-C4E8-4A4F-8AEF-A777966FFD08}" srcOrd="0" destOrd="0" presId="urn:microsoft.com/office/officeart/2005/8/layout/hierarchy4"/>
    <dgm:cxn modelId="{17940326-4EDB-4503-AF6A-D29BDC02E345}" type="presParOf" srcId="{DCAD71A9-3CB5-4FBF-B2AE-2689BF77A502}" destId="{249A186D-348E-4275-A05E-E10B9C6C6C3E}" srcOrd="1" destOrd="0" presId="urn:microsoft.com/office/officeart/2005/8/layout/hierarchy4"/>
    <dgm:cxn modelId="{9A6D8570-8631-4CEC-BDC3-C3CDFC472017}" type="presParOf" srcId="{6BB2FE2D-3C0D-464A-A51E-66DEE5E71EFA}" destId="{121AA4A9-4DD1-4D46-9127-6F02962F559A}" srcOrd="3" destOrd="0" presId="urn:microsoft.com/office/officeart/2005/8/layout/hierarchy4"/>
    <dgm:cxn modelId="{EC917913-CD71-47AB-A38D-D31A0627569F}" type="presParOf" srcId="{6BB2FE2D-3C0D-464A-A51E-66DEE5E71EFA}" destId="{2F5C48B2-4A05-414F-9D6D-953E1B2B76EE}" srcOrd="4" destOrd="0" presId="urn:microsoft.com/office/officeart/2005/8/layout/hierarchy4"/>
    <dgm:cxn modelId="{FD16ADBD-D669-4128-BD20-F5194A2022FC}" type="presParOf" srcId="{2F5C48B2-4A05-414F-9D6D-953E1B2B76EE}" destId="{E8358721-8FC0-477E-ACBE-E2243BDF9E60}" srcOrd="0" destOrd="0" presId="urn:microsoft.com/office/officeart/2005/8/layout/hierarchy4"/>
    <dgm:cxn modelId="{80F94B91-BB75-4DA4-84D3-0DA4D1CD22FE}" type="presParOf" srcId="{2F5C48B2-4A05-414F-9D6D-953E1B2B76EE}" destId="{2DEF345F-24D5-432E-A1E2-BDA049A4871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BCDA3B9-8BEE-4DCB-B3B1-A95AA5E1103D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3137065-0967-4462-B20A-8B84EEEB839D}">
      <dgm:prSet phldrT="[Texto]" custT="1"/>
      <dgm:spPr/>
      <dgm:t>
        <a:bodyPr/>
        <a:lstStyle/>
        <a:p>
          <a:r>
            <a:rPr lang="es-MX" sz="1600" b="1" dirty="0" smtClean="0"/>
            <a:t>MEDICAMENTOS </a:t>
          </a:r>
          <a:endParaRPr lang="es-EC" sz="1600" b="1" dirty="0"/>
        </a:p>
      </dgm:t>
    </dgm:pt>
    <dgm:pt modelId="{2462C57E-7833-4EC1-98EB-21D9D0A8C755}" type="parTrans" cxnId="{57E62756-85C5-4DFB-ACDF-00E93D6F9B30}">
      <dgm:prSet/>
      <dgm:spPr/>
      <dgm:t>
        <a:bodyPr/>
        <a:lstStyle/>
        <a:p>
          <a:endParaRPr lang="es-EC" sz="1600"/>
        </a:p>
      </dgm:t>
    </dgm:pt>
    <dgm:pt modelId="{27610617-5946-49BA-B812-249A8123D895}" type="sibTrans" cxnId="{57E62756-85C5-4DFB-ACDF-00E93D6F9B30}">
      <dgm:prSet/>
      <dgm:spPr/>
      <dgm:t>
        <a:bodyPr/>
        <a:lstStyle/>
        <a:p>
          <a:endParaRPr lang="es-EC" sz="1600"/>
        </a:p>
      </dgm:t>
    </dgm:pt>
    <dgm:pt modelId="{D8BDC116-60CC-4E51-869D-5A4CF7E8B644}">
      <dgm:prSet phldrT="[Texto]" custT="1"/>
      <dgm:spPr/>
      <dgm:t>
        <a:bodyPr/>
        <a:lstStyle/>
        <a:p>
          <a:r>
            <a:rPr lang="es-EC" sz="1600" b="1" dirty="0" smtClean="0"/>
            <a:t>COMPRA CATALOGADA </a:t>
          </a:r>
        </a:p>
        <a:p>
          <a:r>
            <a:rPr lang="es-EC" sz="1600" dirty="0" smtClean="0"/>
            <a:t>COORDINACIÓN ZONAL 2 : 132 Ítems</a:t>
          </a:r>
          <a:endParaRPr lang="es-EC" sz="1600" dirty="0"/>
        </a:p>
      </dgm:t>
    </dgm:pt>
    <dgm:pt modelId="{3936E4F3-D09E-4099-939D-2148B115C422}" type="parTrans" cxnId="{12E562EA-0BBF-4D8D-AE4E-A84E9E1926D6}">
      <dgm:prSet/>
      <dgm:spPr/>
      <dgm:t>
        <a:bodyPr/>
        <a:lstStyle/>
        <a:p>
          <a:endParaRPr lang="es-EC" sz="1600"/>
        </a:p>
      </dgm:t>
    </dgm:pt>
    <dgm:pt modelId="{62046B2A-9F39-442E-866A-CA0971E7EFA2}" type="sibTrans" cxnId="{12E562EA-0BBF-4D8D-AE4E-A84E9E1926D6}">
      <dgm:prSet/>
      <dgm:spPr/>
      <dgm:t>
        <a:bodyPr/>
        <a:lstStyle/>
        <a:p>
          <a:endParaRPr lang="es-EC" sz="1600"/>
        </a:p>
      </dgm:t>
    </dgm:pt>
    <dgm:pt modelId="{2B0C4897-038A-47F3-B07C-7D922B976A11}">
      <dgm:prSet phldrT="[Texto]" custT="1"/>
      <dgm:spPr/>
      <dgm:t>
        <a:bodyPr/>
        <a:lstStyle/>
        <a:p>
          <a:r>
            <a:rPr lang="es-EC" sz="1600" b="1" dirty="0" smtClean="0"/>
            <a:t>COMPRA NO CATALOGADA</a:t>
          </a:r>
        </a:p>
        <a:p>
          <a:r>
            <a:rPr lang="es-EC" sz="1600" dirty="0" smtClean="0"/>
            <a:t> DISTRITO 17D10:108 Ítems</a:t>
          </a:r>
          <a:endParaRPr lang="es-EC" sz="1600" dirty="0"/>
        </a:p>
      </dgm:t>
    </dgm:pt>
    <dgm:pt modelId="{9BFBDD69-5225-4BBC-82DE-437604F03793}" type="parTrans" cxnId="{F6F9D3DD-FB98-4858-B56D-41C7330F53B2}">
      <dgm:prSet/>
      <dgm:spPr/>
      <dgm:t>
        <a:bodyPr/>
        <a:lstStyle/>
        <a:p>
          <a:endParaRPr lang="es-EC" sz="1600"/>
        </a:p>
      </dgm:t>
    </dgm:pt>
    <dgm:pt modelId="{8A688A74-98D4-4096-8BC8-09AD3CADB37E}" type="sibTrans" cxnId="{F6F9D3DD-FB98-4858-B56D-41C7330F53B2}">
      <dgm:prSet/>
      <dgm:spPr/>
      <dgm:t>
        <a:bodyPr/>
        <a:lstStyle/>
        <a:p>
          <a:endParaRPr lang="es-EC" sz="1600"/>
        </a:p>
      </dgm:t>
    </dgm:pt>
    <dgm:pt modelId="{8B6E8D3F-B4BF-456B-841C-96F22B1C265C}" type="pres">
      <dgm:prSet presAssocID="{4BCDA3B9-8BEE-4DCB-B3B1-A95AA5E1103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119BDA-93C6-4C03-9BF6-93CE2A8A2FD0}" type="pres">
      <dgm:prSet presAssocID="{D3137065-0967-4462-B20A-8B84EEEB839D}" presName="roof" presStyleLbl="dkBgShp" presStyleIdx="0" presStyleCnt="2" custLinFactNeighborX="2404" custLinFactNeighborY="-72183"/>
      <dgm:spPr/>
      <dgm:t>
        <a:bodyPr/>
        <a:lstStyle/>
        <a:p>
          <a:endParaRPr lang="es-EC"/>
        </a:p>
      </dgm:t>
    </dgm:pt>
    <dgm:pt modelId="{397A826C-C704-4479-8ADD-4F84F7805C28}" type="pres">
      <dgm:prSet presAssocID="{D3137065-0967-4462-B20A-8B84EEEB839D}" presName="pillars" presStyleCnt="0"/>
      <dgm:spPr/>
      <dgm:t>
        <a:bodyPr/>
        <a:lstStyle/>
        <a:p>
          <a:endParaRPr lang="es-EC"/>
        </a:p>
      </dgm:t>
    </dgm:pt>
    <dgm:pt modelId="{574B95F8-B79E-4CDF-945D-D4F04A369BF4}" type="pres">
      <dgm:prSet presAssocID="{D3137065-0967-4462-B20A-8B84EEEB839D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C667C5-29FA-4358-87D7-7814124DAE14}" type="pres">
      <dgm:prSet presAssocID="{2B0C4897-038A-47F3-B07C-7D922B976A11}" presName="pillarX" presStyleLbl="node1" presStyleIdx="1" presStyleCnt="2" custScaleX="86700" custLinFactNeighborX="10108" custLinFactNeighborY="165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8AFC4E-4BA0-4F95-9283-E324ABA5042A}" type="pres">
      <dgm:prSet presAssocID="{D3137065-0967-4462-B20A-8B84EEEB839D}" presName="base" presStyleLbl="dkBgShp" presStyleIdx="1" presStyleCnt="2" custLinFactNeighborX="1801" custLinFactNeighborY="-13942"/>
      <dgm:spPr/>
      <dgm:t>
        <a:bodyPr/>
        <a:lstStyle/>
        <a:p>
          <a:endParaRPr lang="es-EC"/>
        </a:p>
      </dgm:t>
    </dgm:pt>
  </dgm:ptLst>
  <dgm:cxnLst>
    <dgm:cxn modelId="{12E562EA-0BBF-4D8D-AE4E-A84E9E1926D6}" srcId="{D3137065-0967-4462-B20A-8B84EEEB839D}" destId="{D8BDC116-60CC-4E51-869D-5A4CF7E8B644}" srcOrd="0" destOrd="0" parTransId="{3936E4F3-D09E-4099-939D-2148B115C422}" sibTransId="{62046B2A-9F39-442E-866A-CA0971E7EFA2}"/>
    <dgm:cxn modelId="{A86DA0C4-BAAA-445C-8EFD-93F3AD45B604}" type="presOf" srcId="{2B0C4897-038A-47F3-B07C-7D922B976A11}" destId="{FDC667C5-29FA-4358-87D7-7814124DAE14}" srcOrd="0" destOrd="0" presId="urn:microsoft.com/office/officeart/2005/8/layout/hList3"/>
    <dgm:cxn modelId="{A8BC448E-7864-43A3-91A1-CCFE587E247A}" type="presOf" srcId="{4BCDA3B9-8BEE-4DCB-B3B1-A95AA5E1103D}" destId="{8B6E8D3F-B4BF-456B-841C-96F22B1C265C}" srcOrd="0" destOrd="0" presId="urn:microsoft.com/office/officeart/2005/8/layout/hList3"/>
    <dgm:cxn modelId="{69856364-9A5A-4AD8-93AB-283286DF3111}" type="presOf" srcId="{D3137065-0967-4462-B20A-8B84EEEB839D}" destId="{85119BDA-93C6-4C03-9BF6-93CE2A8A2FD0}" srcOrd="0" destOrd="0" presId="urn:microsoft.com/office/officeart/2005/8/layout/hList3"/>
    <dgm:cxn modelId="{57E62756-85C5-4DFB-ACDF-00E93D6F9B30}" srcId="{4BCDA3B9-8BEE-4DCB-B3B1-A95AA5E1103D}" destId="{D3137065-0967-4462-B20A-8B84EEEB839D}" srcOrd="0" destOrd="0" parTransId="{2462C57E-7833-4EC1-98EB-21D9D0A8C755}" sibTransId="{27610617-5946-49BA-B812-249A8123D895}"/>
    <dgm:cxn modelId="{F6F9D3DD-FB98-4858-B56D-41C7330F53B2}" srcId="{D3137065-0967-4462-B20A-8B84EEEB839D}" destId="{2B0C4897-038A-47F3-B07C-7D922B976A11}" srcOrd="1" destOrd="0" parTransId="{9BFBDD69-5225-4BBC-82DE-437604F03793}" sibTransId="{8A688A74-98D4-4096-8BC8-09AD3CADB37E}"/>
    <dgm:cxn modelId="{C5D5893B-A0EC-4048-9158-0D30FA79B916}" type="presOf" srcId="{D8BDC116-60CC-4E51-869D-5A4CF7E8B644}" destId="{574B95F8-B79E-4CDF-945D-D4F04A369BF4}" srcOrd="0" destOrd="0" presId="urn:microsoft.com/office/officeart/2005/8/layout/hList3"/>
    <dgm:cxn modelId="{6ABEA8F3-EB85-4CAF-9651-AEA2A9B0E6F6}" type="presParOf" srcId="{8B6E8D3F-B4BF-456B-841C-96F22B1C265C}" destId="{85119BDA-93C6-4C03-9BF6-93CE2A8A2FD0}" srcOrd="0" destOrd="0" presId="urn:microsoft.com/office/officeart/2005/8/layout/hList3"/>
    <dgm:cxn modelId="{3CB7F5F7-4572-401C-B290-A5D7895617BE}" type="presParOf" srcId="{8B6E8D3F-B4BF-456B-841C-96F22B1C265C}" destId="{397A826C-C704-4479-8ADD-4F84F7805C28}" srcOrd="1" destOrd="0" presId="urn:microsoft.com/office/officeart/2005/8/layout/hList3"/>
    <dgm:cxn modelId="{03E4ABF1-9F15-4EB5-9DCC-ACA2201E4961}" type="presParOf" srcId="{397A826C-C704-4479-8ADD-4F84F7805C28}" destId="{574B95F8-B79E-4CDF-945D-D4F04A369BF4}" srcOrd="0" destOrd="0" presId="urn:microsoft.com/office/officeart/2005/8/layout/hList3"/>
    <dgm:cxn modelId="{CF449EC5-63E3-42E7-9F44-188C5D115B75}" type="presParOf" srcId="{397A826C-C704-4479-8ADD-4F84F7805C28}" destId="{FDC667C5-29FA-4358-87D7-7814124DAE14}" srcOrd="1" destOrd="0" presId="urn:microsoft.com/office/officeart/2005/8/layout/hList3"/>
    <dgm:cxn modelId="{C0DB8861-FD13-4935-B549-02237B992BF9}" type="presParOf" srcId="{8B6E8D3F-B4BF-456B-841C-96F22B1C265C}" destId="{428AFC4E-4BA0-4F95-9283-E324ABA5042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52F1DC-3602-491A-B191-29DAD20E803F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</dgm:pt>
    <dgm:pt modelId="{87C8101E-1E59-47BA-8E2B-8310579500F4}">
      <dgm:prSet phldrT="[Texto]" custT="1"/>
      <dgm:spPr/>
      <dgm:t>
        <a:bodyPr/>
        <a:lstStyle/>
        <a:p>
          <a:r>
            <a:rPr lang="es-ES" sz="2400" dirty="0" smtClean="0"/>
            <a:t>4 </a:t>
          </a:r>
          <a:r>
            <a:rPr lang="es-ES" sz="2400" dirty="0" smtClean="0"/>
            <a:t>Enfermero/as</a:t>
          </a:r>
        </a:p>
        <a:p>
          <a:r>
            <a:rPr lang="es-ES" sz="2400" dirty="0" smtClean="0"/>
            <a:t>2 Nutricionistas</a:t>
          </a:r>
          <a:endParaRPr lang="es-ES" sz="2400" dirty="0"/>
        </a:p>
      </dgm:t>
    </dgm:pt>
    <dgm:pt modelId="{BD4CFA33-DA4C-44A9-9BBC-5416356DF15E}" type="parTrans" cxnId="{CD4BAC2C-BB60-4068-82C2-3D86CD402D72}">
      <dgm:prSet/>
      <dgm:spPr/>
      <dgm:t>
        <a:bodyPr/>
        <a:lstStyle/>
        <a:p>
          <a:endParaRPr lang="es-ES" sz="2000"/>
        </a:p>
      </dgm:t>
    </dgm:pt>
    <dgm:pt modelId="{A15E69AF-9D46-4D74-9051-6D5A4BE29CD3}" type="sibTrans" cxnId="{CD4BAC2C-BB60-4068-82C2-3D86CD402D72}">
      <dgm:prSet/>
      <dgm:spPr/>
      <dgm:t>
        <a:bodyPr/>
        <a:lstStyle/>
        <a:p>
          <a:endParaRPr lang="es-ES" sz="2000"/>
        </a:p>
      </dgm:t>
    </dgm:pt>
    <dgm:pt modelId="{E16E5D8F-9422-4EEB-9398-6E43D6DD9562}">
      <dgm:prSet phldrT="[Texto]" custT="1"/>
      <dgm:spPr/>
      <dgm:t>
        <a:bodyPr/>
        <a:lstStyle/>
        <a:p>
          <a:r>
            <a:rPr lang="es-MX" sz="2000" dirty="0" smtClean="0"/>
            <a:t>FORTALECIMIENTO A LA ATENCION INTEGRAL EN SALUD EN EL PRIMER NIVEL DE ATENCION COMO APOYO INFANTIL A LA  ESTRATEGIA ECUADOR CRECE SIN DESNUTRICION </a:t>
          </a:r>
          <a:endParaRPr lang="es-ES" sz="2000" dirty="0"/>
        </a:p>
      </dgm:t>
    </dgm:pt>
    <dgm:pt modelId="{A0DD8C58-B107-4E08-93E3-80CA1DB659B9}" type="parTrans" cxnId="{EDDC57B3-0087-4861-A1D7-EE24FF2E1161}">
      <dgm:prSet/>
      <dgm:spPr/>
      <dgm:t>
        <a:bodyPr/>
        <a:lstStyle/>
        <a:p>
          <a:endParaRPr lang="es-ES" sz="2000"/>
        </a:p>
      </dgm:t>
    </dgm:pt>
    <dgm:pt modelId="{604F4EAA-8D6F-46A2-B964-121D06BC68DC}" type="sibTrans" cxnId="{EDDC57B3-0087-4861-A1D7-EE24FF2E1161}">
      <dgm:prSet custT="1"/>
      <dgm:spPr/>
      <dgm:t>
        <a:bodyPr/>
        <a:lstStyle/>
        <a:p>
          <a:endParaRPr lang="es-ES" sz="2000"/>
        </a:p>
      </dgm:t>
    </dgm:pt>
    <dgm:pt modelId="{40A2A36B-60C6-4CCB-B778-28B249E438B0}" type="pres">
      <dgm:prSet presAssocID="{8852F1DC-3602-491A-B191-29DAD20E803F}" presName="Name0" presStyleCnt="0">
        <dgm:presLayoutVars>
          <dgm:dir/>
          <dgm:resizeHandles val="exact"/>
        </dgm:presLayoutVars>
      </dgm:prSet>
      <dgm:spPr/>
    </dgm:pt>
    <dgm:pt modelId="{68A6087C-FEFC-41D8-B533-FB6AB25D5634}" type="pres">
      <dgm:prSet presAssocID="{E16E5D8F-9422-4EEB-9398-6E43D6DD9562}" presName="node" presStyleLbl="node1" presStyleIdx="0" presStyleCnt="2" custScaleY="637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D595EA-868E-400E-B8C6-38F9B07D0CF4}" type="pres">
      <dgm:prSet presAssocID="{604F4EAA-8D6F-46A2-B964-121D06BC68DC}" presName="sibTrans" presStyleLbl="sibTrans2D1" presStyleIdx="0" presStyleCnt="1" custScaleY="40541" custLinFactNeighborX="-1088" custLinFactNeighborY="3553"/>
      <dgm:spPr/>
      <dgm:t>
        <a:bodyPr/>
        <a:lstStyle/>
        <a:p>
          <a:endParaRPr lang="es-EC"/>
        </a:p>
      </dgm:t>
    </dgm:pt>
    <dgm:pt modelId="{EAA06E7E-D611-4591-86A8-3E757860C025}" type="pres">
      <dgm:prSet presAssocID="{604F4EAA-8D6F-46A2-B964-121D06BC68DC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B26623B0-EFB5-4D17-A1C4-2ECECEC30F98}" type="pres">
      <dgm:prSet presAssocID="{87C8101E-1E59-47BA-8E2B-8310579500F4}" presName="node" presStyleLbl="node1" presStyleIdx="1" presStyleCnt="2" custScaleX="85658" custScaleY="576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8DE4419-3F4F-4702-9FBD-5060E128636C}" type="presOf" srcId="{E16E5D8F-9422-4EEB-9398-6E43D6DD9562}" destId="{68A6087C-FEFC-41D8-B533-FB6AB25D5634}" srcOrd="0" destOrd="0" presId="urn:microsoft.com/office/officeart/2005/8/layout/process1"/>
    <dgm:cxn modelId="{EDDC57B3-0087-4861-A1D7-EE24FF2E1161}" srcId="{8852F1DC-3602-491A-B191-29DAD20E803F}" destId="{E16E5D8F-9422-4EEB-9398-6E43D6DD9562}" srcOrd="0" destOrd="0" parTransId="{A0DD8C58-B107-4E08-93E3-80CA1DB659B9}" sibTransId="{604F4EAA-8D6F-46A2-B964-121D06BC68DC}"/>
    <dgm:cxn modelId="{2DFEE638-5BD0-4E08-8B6A-29087660E480}" type="presOf" srcId="{8852F1DC-3602-491A-B191-29DAD20E803F}" destId="{40A2A36B-60C6-4CCB-B778-28B249E438B0}" srcOrd="0" destOrd="0" presId="urn:microsoft.com/office/officeart/2005/8/layout/process1"/>
    <dgm:cxn modelId="{E1EF9DD3-EE75-49A4-9CF8-F89F5DAFCD2E}" type="presOf" srcId="{604F4EAA-8D6F-46A2-B964-121D06BC68DC}" destId="{EAA06E7E-D611-4591-86A8-3E757860C025}" srcOrd="1" destOrd="0" presId="urn:microsoft.com/office/officeart/2005/8/layout/process1"/>
    <dgm:cxn modelId="{906D7E58-5354-4E59-AD2E-FB13E43D35DD}" type="presOf" srcId="{604F4EAA-8D6F-46A2-B964-121D06BC68DC}" destId="{EED595EA-868E-400E-B8C6-38F9B07D0CF4}" srcOrd="0" destOrd="0" presId="urn:microsoft.com/office/officeart/2005/8/layout/process1"/>
    <dgm:cxn modelId="{CD4BAC2C-BB60-4068-82C2-3D86CD402D72}" srcId="{8852F1DC-3602-491A-B191-29DAD20E803F}" destId="{87C8101E-1E59-47BA-8E2B-8310579500F4}" srcOrd="1" destOrd="0" parTransId="{BD4CFA33-DA4C-44A9-9BBC-5416356DF15E}" sibTransId="{A15E69AF-9D46-4D74-9051-6D5A4BE29CD3}"/>
    <dgm:cxn modelId="{2E556AD2-4CBD-43BA-9929-9A3968CA46C8}" type="presOf" srcId="{87C8101E-1E59-47BA-8E2B-8310579500F4}" destId="{B26623B0-EFB5-4D17-A1C4-2ECECEC30F98}" srcOrd="0" destOrd="0" presId="urn:microsoft.com/office/officeart/2005/8/layout/process1"/>
    <dgm:cxn modelId="{FDB3850B-5668-4CC8-943F-F7827F316B35}" type="presParOf" srcId="{40A2A36B-60C6-4CCB-B778-28B249E438B0}" destId="{68A6087C-FEFC-41D8-B533-FB6AB25D5634}" srcOrd="0" destOrd="0" presId="urn:microsoft.com/office/officeart/2005/8/layout/process1"/>
    <dgm:cxn modelId="{BE8CE893-7A0C-4EA9-B917-431CCFAFA3F6}" type="presParOf" srcId="{40A2A36B-60C6-4CCB-B778-28B249E438B0}" destId="{EED595EA-868E-400E-B8C6-38F9B07D0CF4}" srcOrd="1" destOrd="0" presId="urn:microsoft.com/office/officeart/2005/8/layout/process1"/>
    <dgm:cxn modelId="{E9BC63CE-5F9A-48C9-9316-E70E6C776452}" type="presParOf" srcId="{EED595EA-868E-400E-B8C6-38F9B07D0CF4}" destId="{EAA06E7E-D611-4591-86A8-3E757860C025}" srcOrd="0" destOrd="0" presId="urn:microsoft.com/office/officeart/2005/8/layout/process1"/>
    <dgm:cxn modelId="{56F15068-1F7B-4B7B-B60E-7FA4859AFE23}" type="presParOf" srcId="{40A2A36B-60C6-4CCB-B778-28B249E438B0}" destId="{B26623B0-EFB5-4D17-A1C4-2ECECEC30F9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0B7775-6CB5-46C1-8769-02A82590CBA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B1190D0-E62E-453F-8134-5624B67E142D}">
      <dgm:prSet phldrT="[Texto]" custT="1"/>
      <dgm:spPr/>
      <dgm:t>
        <a:bodyPr/>
        <a:lstStyle/>
        <a:p>
          <a:r>
            <a:rPr lang="es-MX" sz="2000" dirty="0" smtClean="0"/>
            <a:t>FORTALECIMIENTO DE LA SALUD INTERCULTURAL EN EL ECUADOR </a:t>
          </a:r>
          <a:endParaRPr lang="es-ES" sz="2000" dirty="0"/>
        </a:p>
      </dgm:t>
    </dgm:pt>
    <dgm:pt modelId="{D64FE3A6-384C-4F64-A0AF-DF996FF5378E}" type="parTrans" cxnId="{6FC05B67-CEB0-48ED-B71B-8F50F724067A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CD01A9DB-4135-4568-9112-7065A380E0CD}" type="sibTrans" cxnId="{6FC05B67-CEB0-48ED-B71B-8F50F724067A}">
      <dgm:prSet custT="1"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3694F756-AF3B-405E-A4CD-37622C5BBB25}">
      <dgm:prSet phldrT="[Texto]" custT="1"/>
      <dgm:spPr/>
      <dgm:t>
        <a:bodyPr/>
        <a:lstStyle/>
        <a:p>
          <a:r>
            <a:rPr lang="es-MX" sz="2000" b="0" dirty="0" smtClean="0"/>
            <a:t>1 Médico Especialista Familiar</a:t>
          </a:r>
        </a:p>
        <a:p>
          <a:r>
            <a:rPr lang="es-MX" sz="2000" b="0" dirty="0" smtClean="0"/>
            <a:t>1 Facilitador intercultural</a:t>
          </a:r>
          <a:endParaRPr lang="es-ES" sz="2000" b="0" dirty="0"/>
        </a:p>
      </dgm:t>
    </dgm:pt>
    <dgm:pt modelId="{356F7E62-4061-46C0-92AE-D7D05CE1A7D8}" type="parTrans" cxnId="{CECDF9D4-D015-4D31-B09B-6C22A9156B9E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C6F8FBD4-6A0E-4C34-9262-441E215BB08D}" type="sibTrans" cxnId="{CECDF9D4-D015-4D31-B09B-6C22A9156B9E}">
      <dgm:prSet/>
      <dgm:spPr/>
      <dgm:t>
        <a:bodyPr/>
        <a:lstStyle/>
        <a:p>
          <a:endParaRPr lang="es-ES" sz="2000">
            <a:solidFill>
              <a:schemeClr val="bg1"/>
            </a:solidFill>
          </a:endParaRPr>
        </a:p>
      </dgm:t>
    </dgm:pt>
    <dgm:pt modelId="{D70896D7-C6CC-4D32-94DF-6825B5EA05EC}" type="pres">
      <dgm:prSet presAssocID="{BB0B7775-6CB5-46C1-8769-02A82590CBA1}" presName="Name0" presStyleCnt="0">
        <dgm:presLayoutVars>
          <dgm:dir/>
          <dgm:resizeHandles val="exact"/>
        </dgm:presLayoutVars>
      </dgm:prSet>
      <dgm:spPr/>
    </dgm:pt>
    <dgm:pt modelId="{D71ECDF1-1C74-4DB8-A455-BA65193BDB74}" type="pres">
      <dgm:prSet presAssocID="{4B1190D0-E62E-453F-8134-5624B67E142D}" presName="node" presStyleLbl="node1" presStyleIdx="0" presStyleCnt="2" custScaleY="444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B88E3A-915F-42D4-B2CF-D8601F3C8D5F}" type="pres">
      <dgm:prSet presAssocID="{CD01A9DB-4135-4568-9112-7065A380E0CD}" presName="sibTrans" presStyleLbl="sibTrans2D1" presStyleIdx="0" presStyleCnt="1" custScaleY="45226"/>
      <dgm:spPr/>
      <dgm:t>
        <a:bodyPr/>
        <a:lstStyle/>
        <a:p>
          <a:endParaRPr lang="es-EC"/>
        </a:p>
      </dgm:t>
    </dgm:pt>
    <dgm:pt modelId="{2167A01E-5381-42FC-9215-BAB4AF81E245}" type="pres">
      <dgm:prSet presAssocID="{CD01A9DB-4135-4568-9112-7065A380E0CD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35A2F302-356B-40FD-A111-FED35280D487}" type="pres">
      <dgm:prSet presAssocID="{3694F756-AF3B-405E-A4CD-37622C5BBB25}" presName="node" presStyleLbl="node1" presStyleIdx="1" presStyleCnt="2" custScaleX="85529" custScaleY="444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ECDF9D4-D015-4D31-B09B-6C22A9156B9E}" srcId="{BB0B7775-6CB5-46C1-8769-02A82590CBA1}" destId="{3694F756-AF3B-405E-A4CD-37622C5BBB25}" srcOrd="1" destOrd="0" parTransId="{356F7E62-4061-46C0-92AE-D7D05CE1A7D8}" sibTransId="{C6F8FBD4-6A0E-4C34-9262-441E215BB08D}"/>
    <dgm:cxn modelId="{1F2027B4-43AD-4019-9D86-D02F08D8948C}" type="presOf" srcId="{BB0B7775-6CB5-46C1-8769-02A82590CBA1}" destId="{D70896D7-C6CC-4D32-94DF-6825B5EA05EC}" srcOrd="0" destOrd="0" presId="urn:microsoft.com/office/officeart/2005/8/layout/process1"/>
    <dgm:cxn modelId="{959FC634-11FA-418E-A48A-FFABBC21524E}" type="presOf" srcId="{4B1190D0-E62E-453F-8134-5624B67E142D}" destId="{D71ECDF1-1C74-4DB8-A455-BA65193BDB74}" srcOrd="0" destOrd="0" presId="urn:microsoft.com/office/officeart/2005/8/layout/process1"/>
    <dgm:cxn modelId="{66BB30B7-E1A6-41F8-A54F-BCAD0B349CD2}" type="presOf" srcId="{CD01A9DB-4135-4568-9112-7065A380E0CD}" destId="{93B88E3A-915F-42D4-B2CF-D8601F3C8D5F}" srcOrd="0" destOrd="0" presId="urn:microsoft.com/office/officeart/2005/8/layout/process1"/>
    <dgm:cxn modelId="{765D1863-3523-47A1-B39B-5B9F903F7AEB}" type="presOf" srcId="{CD01A9DB-4135-4568-9112-7065A380E0CD}" destId="{2167A01E-5381-42FC-9215-BAB4AF81E245}" srcOrd="1" destOrd="0" presId="urn:microsoft.com/office/officeart/2005/8/layout/process1"/>
    <dgm:cxn modelId="{6FC05B67-CEB0-48ED-B71B-8F50F724067A}" srcId="{BB0B7775-6CB5-46C1-8769-02A82590CBA1}" destId="{4B1190D0-E62E-453F-8134-5624B67E142D}" srcOrd="0" destOrd="0" parTransId="{D64FE3A6-384C-4F64-A0AF-DF996FF5378E}" sibTransId="{CD01A9DB-4135-4568-9112-7065A380E0CD}"/>
    <dgm:cxn modelId="{D85A7428-10DE-47F5-999B-70862EEA7C43}" type="presOf" srcId="{3694F756-AF3B-405E-A4CD-37622C5BBB25}" destId="{35A2F302-356B-40FD-A111-FED35280D487}" srcOrd="0" destOrd="0" presId="urn:microsoft.com/office/officeart/2005/8/layout/process1"/>
    <dgm:cxn modelId="{F8323332-883E-4006-8A86-9090664E62B0}" type="presParOf" srcId="{D70896D7-C6CC-4D32-94DF-6825B5EA05EC}" destId="{D71ECDF1-1C74-4DB8-A455-BA65193BDB74}" srcOrd="0" destOrd="0" presId="urn:microsoft.com/office/officeart/2005/8/layout/process1"/>
    <dgm:cxn modelId="{56E38D64-EC93-41CA-92D1-12035A9C3E61}" type="presParOf" srcId="{D70896D7-C6CC-4D32-94DF-6825B5EA05EC}" destId="{93B88E3A-915F-42D4-B2CF-D8601F3C8D5F}" srcOrd="1" destOrd="0" presId="urn:microsoft.com/office/officeart/2005/8/layout/process1"/>
    <dgm:cxn modelId="{0B653DBE-D2BC-4B7B-9039-FF8A2770C1A8}" type="presParOf" srcId="{93B88E3A-915F-42D4-B2CF-D8601F3C8D5F}" destId="{2167A01E-5381-42FC-9215-BAB4AF81E245}" srcOrd="0" destOrd="0" presId="urn:microsoft.com/office/officeart/2005/8/layout/process1"/>
    <dgm:cxn modelId="{7F81F82D-A562-436A-9E97-175D256DFA43}" type="presParOf" srcId="{D70896D7-C6CC-4D32-94DF-6825B5EA05EC}" destId="{35A2F302-356B-40FD-A111-FED35280D487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3A0091-B145-4BA1-B18D-9599E23A94B9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760F627-8B10-4F2D-9A57-F1D6C434366D}">
      <dgm:prSet phldrT="[Texto]" custT="1"/>
      <dgm:spPr/>
      <dgm:t>
        <a:bodyPr/>
        <a:lstStyle/>
        <a:p>
          <a:r>
            <a:rPr lang="es-ES" sz="3200" b="1" dirty="0" smtClean="0">
              <a:latin typeface="+mn-lt"/>
            </a:rPr>
            <a:t>UNIANDES</a:t>
          </a:r>
          <a:endParaRPr lang="es-ES" sz="3200" b="1" dirty="0">
            <a:latin typeface="+mn-lt"/>
          </a:endParaRPr>
        </a:p>
      </dgm:t>
    </dgm:pt>
    <dgm:pt modelId="{B704E373-9BDB-4EAF-942A-618800A78354}" type="parTrans" cxnId="{1EF56166-7BA0-4FE6-827C-1D3DA7A016C6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AAEAA144-9999-4325-A588-D81E2B145729}" type="sibTrans" cxnId="{1EF56166-7BA0-4FE6-827C-1D3DA7A016C6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00E09EA0-040F-4517-88F8-331DF32A35A1}">
      <dgm:prSet phldrT="[Texto]" custT="1"/>
      <dgm:spPr/>
      <dgm:t>
        <a:bodyPr/>
        <a:lstStyle/>
        <a:p>
          <a:r>
            <a:rPr lang="es-MX" sz="2400" dirty="0" smtClean="0">
              <a:latin typeface="+mn-lt"/>
            </a:rPr>
            <a:t>8 Enfermeras (septiembre 2023 – agosto 2024)</a:t>
          </a:r>
        </a:p>
      </dgm:t>
    </dgm:pt>
    <dgm:pt modelId="{FC130E46-84CD-4ADF-907A-75DAE3CAE6CC}" type="parTrans" cxnId="{431EAEBA-4371-4B14-B1B7-A5A765C83EA7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A00E6FB1-3BA9-43E9-A1E2-CE40766B96A7}" type="sibTrans" cxnId="{431EAEBA-4371-4B14-B1B7-A5A765C83EA7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E78FEB92-EE96-432E-8BA3-BA019C1F2EFF}">
      <dgm:prSet phldrT="[Texto]" custT="1"/>
      <dgm:spPr/>
      <dgm:t>
        <a:bodyPr/>
        <a:lstStyle/>
        <a:p>
          <a:r>
            <a:rPr lang="es-MX" sz="2400" smtClean="0">
              <a:latin typeface="+mn-lt"/>
            </a:rPr>
            <a:t>8 Enfermeras (mayo 2024 – abril 2025</a:t>
          </a:r>
          <a:endParaRPr lang="es-ES" sz="2400" dirty="0">
            <a:latin typeface="+mn-lt"/>
          </a:endParaRPr>
        </a:p>
      </dgm:t>
    </dgm:pt>
    <dgm:pt modelId="{18930EE6-0ED0-4798-8988-D2D9EBC0AB0F}" type="parTrans" cxnId="{38AAE241-397D-4396-B330-2937D21A1695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DE298B5F-9C9B-4FD2-894E-B8D3A8EF4744}" type="sibTrans" cxnId="{38AAE241-397D-4396-B330-2937D21A1695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C61A8E17-A7F9-4E3A-A065-E4C288D3CA77}">
      <dgm:prSet phldrT="[Texto]" custT="1"/>
      <dgm:spPr/>
      <dgm:t>
        <a:bodyPr/>
        <a:lstStyle/>
        <a:p>
          <a:r>
            <a:rPr lang="es-ES" sz="3200" b="1" dirty="0" smtClean="0">
              <a:latin typeface="+mn-lt"/>
            </a:rPr>
            <a:t>UDLA</a:t>
          </a:r>
          <a:endParaRPr lang="es-ES" sz="3200" b="1" dirty="0">
            <a:latin typeface="+mn-lt"/>
          </a:endParaRPr>
        </a:p>
      </dgm:t>
    </dgm:pt>
    <dgm:pt modelId="{60D21DD6-AE0A-4A56-80F7-55D88BDB06EE}" type="parTrans" cxnId="{132D3B59-6863-423C-A6B3-A1FA85A02FDF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5FE654E2-C22D-43FB-8495-670C211C2A8C}" type="sibTrans" cxnId="{132D3B59-6863-423C-A6B3-A1FA85A02FDF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FB4246E7-AC9F-4E02-9DFE-2C33E59D0C70}">
      <dgm:prSet phldrT="[Texto]" custT="1"/>
      <dgm:spPr/>
      <dgm:t>
        <a:bodyPr/>
        <a:lstStyle/>
        <a:p>
          <a:r>
            <a:rPr lang="es-MX" sz="2400" smtClean="0">
              <a:latin typeface="+mn-lt"/>
            </a:rPr>
            <a:t>14 Enfermeras (mayo 2024 – abril 2025)</a:t>
          </a:r>
          <a:endParaRPr lang="es-ES" sz="2400" dirty="0">
            <a:latin typeface="+mn-lt"/>
          </a:endParaRPr>
        </a:p>
      </dgm:t>
    </dgm:pt>
    <dgm:pt modelId="{133B7DB8-3F0F-4FAB-826B-9B568AA83146}" type="parTrans" cxnId="{EE609A9D-AAC0-48C1-8265-3598F2592FDB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42EC071E-0A72-453A-A063-4F4A70251305}" type="sibTrans" cxnId="{EE609A9D-AAC0-48C1-8265-3598F2592FDB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C350F116-A0F7-4D9E-A9E5-8997D513B7D7}">
      <dgm:prSet phldrT="[Texto]" custT="1"/>
      <dgm:spPr/>
      <dgm:t>
        <a:bodyPr/>
        <a:lstStyle/>
        <a:p>
          <a:r>
            <a:rPr lang="es-ES" sz="3200" b="1" dirty="0" smtClean="0">
              <a:latin typeface="+mn-lt"/>
            </a:rPr>
            <a:t>UPEC</a:t>
          </a:r>
          <a:endParaRPr lang="es-ES" sz="3200" b="1" dirty="0">
            <a:latin typeface="+mn-lt"/>
          </a:endParaRPr>
        </a:p>
      </dgm:t>
    </dgm:pt>
    <dgm:pt modelId="{61946D74-6E3D-4FC1-A1BF-6448C6646185}" type="parTrans" cxnId="{28A6AF4F-F80D-4735-A551-4582A49170BA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54A314F8-CA23-4180-9B62-49DBD0FAD69F}" type="sibTrans" cxnId="{28A6AF4F-F80D-4735-A551-4582A49170BA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24B98908-1BE2-4196-9B1C-9A6384E5707F}">
      <dgm:prSet phldrT="[Texto]" custT="1"/>
      <dgm:spPr/>
      <dgm:t>
        <a:bodyPr/>
        <a:lstStyle/>
        <a:p>
          <a:r>
            <a:rPr lang="es-MX" sz="2400" dirty="0" smtClean="0">
              <a:latin typeface="+mn-lt"/>
            </a:rPr>
            <a:t>8 Enfermeras (</a:t>
          </a:r>
          <a:r>
            <a:rPr lang="es-MX" sz="2400" dirty="0" smtClean="0">
              <a:latin typeface="+mn-lt"/>
            </a:rPr>
            <a:t>septiembre </a:t>
          </a:r>
          <a:r>
            <a:rPr lang="es-MX" sz="2400" dirty="0" smtClean="0">
              <a:latin typeface="+mn-lt"/>
            </a:rPr>
            <a:t>2023 – agosto 2024)</a:t>
          </a:r>
          <a:endParaRPr lang="es-ES" sz="2400" dirty="0">
            <a:latin typeface="+mn-lt"/>
          </a:endParaRPr>
        </a:p>
      </dgm:t>
    </dgm:pt>
    <dgm:pt modelId="{53115F74-05BD-457B-8315-B866573A5F27}" type="parTrans" cxnId="{D9A5BE8E-51F1-493F-BB52-486E83B48A29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46B36D6E-4DB1-451D-9F27-A195C2A97D9A}" type="sibTrans" cxnId="{D9A5BE8E-51F1-493F-BB52-486E83B48A29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B9F7D89B-C170-468E-8DB0-3C2ACB7AD845}" type="pres">
      <dgm:prSet presAssocID="{2A3A0091-B145-4BA1-B18D-9599E23A94B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A1033CB-3117-48D8-AC47-7A42A521C9FE}" type="pres">
      <dgm:prSet presAssocID="{7760F627-8B10-4F2D-9A57-F1D6C434366D}" presName="compNode" presStyleCnt="0"/>
      <dgm:spPr/>
    </dgm:pt>
    <dgm:pt modelId="{497BE033-0BD9-44E1-B068-0E8589D707B4}" type="pres">
      <dgm:prSet presAssocID="{7760F627-8B10-4F2D-9A57-F1D6C434366D}" presName="aNode" presStyleLbl="bgShp" presStyleIdx="0" presStyleCnt="3"/>
      <dgm:spPr/>
      <dgm:t>
        <a:bodyPr/>
        <a:lstStyle/>
        <a:p>
          <a:endParaRPr lang="es-EC"/>
        </a:p>
      </dgm:t>
    </dgm:pt>
    <dgm:pt modelId="{3C5DDB5E-2A26-499F-B601-A7A8147C5AF5}" type="pres">
      <dgm:prSet presAssocID="{7760F627-8B10-4F2D-9A57-F1D6C434366D}" presName="textNode" presStyleLbl="bgShp" presStyleIdx="0" presStyleCnt="3"/>
      <dgm:spPr/>
      <dgm:t>
        <a:bodyPr/>
        <a:lstStyle/>
        <a:p>
          <a:endParaRPr lang="es-EC"/>
        </a:p>
      </dgm:t>
    </dgm:pt>
    <dgm:pt modelId="{BACF7FE2-71D0-4AFA-8A51-0F700E85A347}" type="pres">
      <dgm:prSet presAssocID="{7760F627-8B10-4F2D-9A57-F1D6C434366D}" presName="compChildNode" presStyleCnt="0"/>
      <dgm:spPr/>
    </dgm:pt>
    <dgm:pt modelId="{9C1C8904-B6E0-495B-B6A1-09693BC1295F}" type="pres">
      <dgm:prSet presAssocID="{7760F627-8B10-4F2D-9A57-F1D6C434366D}" presName="theInnerList" presStyleCnt="0"/>
      <dgm:spPr/>
    </dgm:pt>
    <dgm:pt modelId="{775B3F28-345A-4F82-8930-D7498BE839AB}" type="pres">
      <dgm:prSet presAssocID="{00E09EA0-040F-4517-88F8-331DF32A35A1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E0A307-9AF9-4645-A067-4DB7D74B5A9F}" type="pres">
      <dgm:prSet presAssocID="{00E09EA0-040F-4517-88F8-331DF32A35A1}" presName="aSpace2" presStyleCnt="0"/>
      <dgm:spPr/>
    </dgm:pt>
    <dgm:pt modelId="{7D8ADC31-4D98-4F2A-91E5-224D617A25B3}" type="pres">
      <dgm:prSet presAssocID="{E78FEB92-EE96-432E-8BA3-BA019C1F2EFF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49EBCB-1E15-415C-873C-D96843BF3C9E}" type="pres">
      <dgm:prSet presAssocID="{7760F627-8B10-4F2D-9A57-F1D6C434366D}" presName="aSpace" presStyleCnt="0"/>
      <dgm:spPr/>
    </dgm:pt>
    <dgm:pt modelId="{465798FF-A278-4960-9B79-93DD9CA68B92}" type="pres">
      <dgm:prSet presAssocID="{C61A8E17-A7F9-4E3A-A065-E4C288D3CA77}" presName="compNode" presStyleCnt="0"/>
      <dgm:spPr/>
    </dgm:pt>
    <dgm:pt modelId="{4E9463BF-01FC-424B-8403-615605D97A0E}" type="pres">
      <dgm:prSet presAssocID="{C61A8E17-A7F9-4E3A-A065-E4C288D3CA77}" presName="aNode" presStyleLbl="bgShp" presStyleIdx="1" presStyleCnt="3"/>
      <dgm:spPr/>
      <dgm:t>
        <a:bodyPr/>
        <a:lstStyle/>
        <a:p>
          <a:endParaRPr lang="es-EC"/>
        </a:p>
      </dgm:t>
    </dgm:pt>
    <dgm:pt modelId="{EB468FB1-11F2-47CB-A2EE-BECD4EB24460}" type="pres">
      <dgm:prSet presAssocID="{C61A8E17-A7F9-4E3A-A065-E4C288D3CA77}" presName="textNode" presStyleLbl="bgShp" presStyleIdx="1" presStyleCnt="3"/>
      <dgm:spPr/>
      <dgm:t>
        <a:bodyPr/>
        <a:lstStyle/>
        <a:p>
          <a:endParaRPr lang="es-EC"/>
        </a:p>
      </dgm:t>
    </dgm:pt>
    <dgm:pt modelId="{90B57935-01AE-4BB5-BF6B-262EAF05A0F5}" type="pres">
      <dgm:prSet presAssocID="{C61A8E17-A7F9-4E3A-A065-E4C288D3CA77}" presName="compChildNode" presStyleCnt="0"/>
      <dgm:spPr/>
    </dgm:pt>
    <dgm:pt modelId="{8E1BB2E4-EAFF-44DD-B9A6-BC796DC8A309}" type="pres">
      <dgm:prSet presAssocID="{C61A8E17-A7F9-4E3A-A065-E4C288D3CA77}" presName="theInnerList" presStyleCnt="0"/>
      <dgm:spPr/>
    </dgm:pt>
    <dgm:pt modelId="{34E4DAA6-5BD8-4B6D-AB63-5FCE53ABF845}" type="pres">
      <dgm:prSet presAssocID="{FB4246E7-AC9F-4E02-9DFE-2C33E59D0C70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9D2A05-08A8-4E45-8438-0ECC3B27703D}" type="pres">
      <dgm:prSet presAssocID="{C61A8E17-A7F9-4E3A-A065-E4C288D3CA77}" presName="aSpace" presStyleCnt="0"/>
      <dgm:spPr/>
    </dgm:pt>
    <dgm:pt modelId="{5A915F8B-B85B-4B57-A958-AC6162A88AA2}" type="pres">
      <dgm:prSet presAssocID="{C350F116-A0F7-4D9E-A9E5-8997D513B7D7}" presName="compNode" presStyleCnt="0"/>
      <dgm:spPr/>
    </dgm:pt>
    <dgm:pt modelId="{321659EA-F91B-4623-8E56-55BBD0F3D46D}" type="pres">
      <dgm:prSet presAssocID="{C350F116-A0F7-4D9E-A9E5-8997D513B7D7}" presName="aNode" presStyleLbl="bgShp" presStyleIdx="2" presStyleCnt="3"/>
      <dgm:spPr/>
      <dgm:t>
        <a:bodyPr/>
        <a:lstStyle/>
        <a:p>
          <a:endParaRPr lang="es-EC"/>
        </a:p>
      </dgm:t>
    </dgm:pt>
    <dgm:pt modelId="{F2CA9C05-823F-4159-96CF-4C49D1D499E0}" type="pres">
      <dgm:prSet presAssocID="{C350F116-A0F7-4D9E-A9E5-8997D513B7D7}" presName="textNode" presStyleLbl="bgShp" presStyleIdx="2" presStyleCnt="3"/>
      <dgm:spPr/>
      <dgm:t>
        <a:bodyPr/>
        <a:lstStyle/>
        <a:p>
          <a:endParaRPr lang="es-EC"/>
        </a:p>
      </dgm:t>
    </dgm:pt>
    <dgm:pt modelId="{4DA05E4B-0F39-4127-BD24-8CD3A1E5C6D9}" type="pres">
      <dgm:prSet presAssocID="{C350F116-A0F7-4D9E-A9E5-8997D513B7D7}" presName="compChildNode" presStyleCnt="0"/>
      <dgm:spPr/>
    </dgm:pt>
    <dgm:pt modelId="{409DA4AC-1878-4EA0-84E6-4268D437202B}" type="pres">
      <dgm:prSet presAssocID="{C350F116-A0F7-4D9E-A9E5-8997D513B7D7}" presName="theInnerList" presStyleCnt="0"/>
      <dgm:spPr/>
    </dgm:pt>
    <dgm:pt modelId="{C55B28B9-992A-4AF1-B80F-6D3BF0C787CC}" type="pres">
      <dgm:prSet presAssocID="{24B98908-1BE2-4196-9B1C-9A6384E5707F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6DB696A-4250-409F-9218-9EA45A68FD58}" type="presOf" srcId="{00E09EA0-040F-4517-88F8-331DF32A35A1}" destId="{775B3F28-345A-4F82-8930-D7498BE839AB}" srcOrd="0" destOrd="0" presId="urn:microsoft.com/office/officeart/2005/8/layout/lProcess2"/>
    <dgm:cxn modelId="{1EF56166-7BA0-4FE6-827C-1D3DA7A016C6}" srcId="{2A3A0091-B145-4BA1-B18D-9599E23A94B9}" destId="{7760F627-8B10-4F2D-9A57-F1D6C434366D}" srcOrd="0" destOrd="0" parTransId="{B704E373-9BDB-4EAF-942A-618800A78354}" sibTransId="{AAEAA144-9999-4325-A588-D81E2B145729}"/>
    <dgm:cxn modelId="{EE609A9D-AAC0-48C1-8265-3598F2592FDB}" srcId="{C61A8E17-A7F9-4E3A-A065-E4C288D3CA77}" destId="{FB4246E7-AC9F-4E02-9DFE-2C33E59D0C70}" srcOrd="0" destOrd="0" parTransId="{133B7DB8-3F0F-4FAB-826B-9B568AA83146}" sibTransId="{42EC071E-0A72-453A-A063-4F4A70251305}"/>
    <dgm:cxn modelId="{EACADE35-5A9E-49E2-B208-1E20EAE417AC}" type="presOf" srcId="{24B98908-1BE2-4196-9B1C-9A6384E5707F}" destId="{C55B28B9-992A-4AF1-B80F-6D3BF0C787CC}" srcOrd="0" destOrd="0" presId="urn:microsoft.com/office/officeart/2005/8/layout/lProcess2"/>
    <dgm:cxn modelId="{B7597AC6-6C92-46B6-9BF3-E1D77D0858CF}" type="presOf" srcId="{7760F627-8B10-4F2D-9A57-F1D6C434366D}" destId="{497BE033-0BD9-44E1-B068-0E8589D707B4}" srcOrd="0" destOrd="0" presId="urn:microsoft.com/office/officeart/2005/8/layout/lProcess2"/>
    <dgm:cxn modelId="{A5EEE5C3-4EB4-4157-9B7A-34DD68F57F32}" type="presOf" srcId="{FB4246E7-AC9F-4E02-9DFE-2C33E59D0C70}" destId="{34E4DAA6-5BD8-4B6D-AB63-5FCE53ABF845}" srcOrd="0" destOrd="0" presId="urn:microsoft.com/office/officeart/2005/8/layout/lProcess2"/>
    <dgm:cxn modelId="{24F48A4C-9FDF-40ED-ADDF-5DE4CD5107B5}" type="presOf" srcId="{C61A8E17-A7F9-4E3A-A065-E4C288D3CA77}" destId="{4E9463BF-01FC-424B-8403-615605D97A0E}" srcOrd="0" destOrd="0" presId="urn:microsoft.com/office/officeart/2005/8/layout/lProcess2"/>
    <dgm:cxn modelId="{B471F16E-8F6B-4D51-939A-B39B8F696EFD}" type="presOf" srcId="{2A3A0091-B145-4BA1-B18D-9599E23A94B9}" destId="{B9F7D89B-C170-468E-8DB0-3C2ACB7AD845}" srcOrd="0" destOrd="0" presId="urn:microsoft.com/office/officeart/2005/8/layout/lProcess2"/>
    <dgm:cxn modelId="{38AAE241-397D-4396-B330-2937D21A1695}" srcId="{7760F627-8B10-4F2D-9A57-F1D6C434366D}" destId="{E78FEB92-EE96-432E-8BA3-BA019C1F2EFF}" srcOrd="1" destOrd="0" parTransId="{18930EE6-0ED0-4798-8988-D2D9EBC0AB0F}" sibTransId="{DE298B5F-9C9B-4FD2-894E-B8D3A8EF4744}"/>
    <dgm:cxn modelId="{76D0753F-54F6-4E06-B294-A3E7895F6290}" type="presOf" srcId="{E78FEB92-EE96-432E-8BA3-BA019C1F2EFF}" destId="{7D8ADC31-4D98-4F2A-91E5-224D617A25B3}" srcOrd="0" destOrd="0" presId="urn:microsoft.com/office/officeart/2005/8/layout/lProcess2"/>
    <dgm:cxn modelId="{D9A5BE8E-51F1-493F-BB52-486E83B48A29}" srcId="{C350F116-A0F7-4D9E-A9E5-8997D513B7D7}" destId="{24B98908-1BE2-4196-9B1C-9A6384E5707F}" srcOrd="0" destOrd="0" parTransId="{53115F74-05BD-457B-8315-B866573A5F27}" sibTransId="{46B36D6E-4DB1-451D-9F27-A195C2A97D9A}"/>
    <dgm:cxn modelId="{3785ADE9-F005-4CD1-A519-0F762BF842EB}" type="presOf" srcId="{C61A8E17-A7F9-4E3A-A065-E4C288D3CA77}" destId="{EB468FB1-11F2-47CB-A2EE-BECD4EB24460}" srcOrd="1" destOrd="0" presId="urn:microsoft.com/office/officeart/2005/8/layout/lProcess2"/>
    <dgm:cxn modelId="{431EAEBA-4371-4B14-B1B7-A5A765C83EA7}" srcId="{7760F627-8B10-4F2D-9A57-F1D6C434366D}" destId="{00E09EA0-040F-4517-88F8-331DF32A35A1}" srcOrd="0" destOrd="0" parTransId="{FC130E46-84CD-4ADF-907A-75DAE3CAE6CC}" sibTransId="{A00E6FB1-3BA9-43E9-A1E2-CE40766B96A7}"/>
    <dgm:cxn modelId="{F2EB8327-DB17-41E5-B896-E81130CA51A9}" type="presOf" srcId="{C350F116-A0F7-4D9E-A9E5-8997D513B7D7}" destId="{F2CA9C05-823F-4159-96CF-4C49D1D499E0}" srcOrd="1" destOrd="0" presId="urn:microsoft.com/office/officeart/2005/8/layout/lProcess2"/>
    <dgm:cxn modelId="{28A6AF4F-F80D-4735-A551-4582A49170BA}" srcId="{2A3A0091-B145-4BA1-B18D-9599E23A94B9}" destId="{C350F116-A0F7-4D9E-A9E5-8997D513B7D7}" srcOrd="2" destOrd="0" parTransId="{61946D74-6E3D-4FC1-A1BF-6448C6646185}" sibTransId="{54A314F8-CA23-4180-9B62-49DBD0FAD69F}"/>
    <dgm:cxn modelId="{BBEAECF8-F5E2-4BAA-9DAA-3175046020ED}" type="presOf" srcId="{7760F627-8B10-4F2D-9A57-F1D6C434366D}" destId="{3C5DDB5E-2A26-499F-B601-A7A8147C5AF5}" srcOrd="1" destOrd="0" presId="urn:microsoft.com/office/officeart/2005/8/layout/lProcess2"/>
    <dgm:cxn modelId="{96B93256-BEF6-4EF4-851A-DB48C8828E93}" type="presOf" srcId="{C350F116-A0F7-4D9E-A9E5-8997D513B7D7}" destId="{321659EA-F91B-4623-8E56-55BBD0F3D46D}" srcOrd="0" destOrd="0" presId="urn:microsoft.com/office/officeart/2005/8/layout/lProcess2"/>
    <dgm:cxn modelId="{132D3B59-6863-423C-A6B3-A1FA85A02FDF}" srcId="{2A3A0091-B145-4BA1-B18D-9599E23A94B9}" destId="{C61A8E17-A7F9-4E3A-A065-E4C288D3CA77}" srcOrd="1" destOrd="0" parTransId="{60D21DD6-AE0A-4A56-80F7-55D88BDB06EE}" sibTransId="{5FE654E2-C22D-43FB-8495-670C211C2A8C}"/>
    <dgm:cxn modelId="{F864BC66-654D-4AA5-81F2-0FBAD03238A4}" type="presParOf" srcId="{B9F7D89B-C170-468E-8DB0-3C2ACB7AD845}" destId="{DA1033CB-3117-48D8-AC47-7A42A521C9FE}" srcOrd="0" destOrd="0" presId="urn:microsoft.com/office/officeart/2005/8/layout/lProcess2"/>
    <dgm:cxn modelId="{FEC874F6-9995-443B-9D9C-BC37FF3B8158}" type="presParOf" srcId="{DA1033CB-3117-48D8-AC47-7A42A521C9FE}" destId="{497BE033-0BD9-44E1-B068-0E8589D707B4}" srcOrd="0" destOrd="0" presId="urn:microsoft.com/office/officeart/2005/8/layout/lProcess2"/>
    <dgm:cxn modelId="{BF644BA4-E2F5-4338-A359-9457AE7104BE}" type="presParOf" srcId="{DA1033CB-3117-48D8-AC47-7A42A521C9FE}" destId="{3C5DDB5E-2A26-499F-B601-A7A8147C5AF5}" srcOrd="1" destOrd="0" presId="urn:microsoft.com/office/officeart/2005/8/layout/lProcess2"/>
    <dgm:cxn modelId="{D0B381C7-3486-4EC0-B3BA-C31091F2BEFA}" type="presParOf" srcId="{DA1033CB-3117-48D8-AC47-7A42A521C9FE}" destId="{BACF7FE2-71D0-4AFA-8A51-0F700E85A347}" srcOrd="2" destOrd="0" presId="urn:microsoft.com/office/officeart/2005/8/layout/lProcess2"/>
    <dgm:cxn modelId="{DD04C194-8C8B-4EDA-A4FD-63142C98AB1F}" type="presParOf" srcId="{BACF7FE2-71D0-4AFA-8A51-0F700E85A347}" destId="{9C1C8904-B6E0-495B-B6A1-09693BC1295F}" srcOrd="0" destOrd="0" presId="urn:microsoft.com/office/officeart/2005/8/layout/lProcess2"/>
    <dgm:cxn modelId="{2DC72620-1BC8-41C2-9A4B-00CFC005C10E}" type="presParOf" srcId="{9C1C8904-B6E0-495B-B6A1-09693BC1295F}" destId="{775B3F28-345A-4F82-8930-D7498BE839AB}" srcOrd="0" destOrd="0" presId="urn:microsoft.com/office/officeart/2005/8/layout/lProcess2"/>
    <dgm:cxn modelId="{888A70D9-6AB0-47A3-8724-156DDA1733F3}" type="presParOf" srcId="{9C1C8904-B6E0-495B-B6A1-09693BC1295F}" destId="{2EE0A307-9AF9-4645-A067-4DB7D74B5A9F}" srcOrd="1" destOrd="0" presId="urn:microsoft.com/office/officeart/2005/8/layout/lProcess2"/>
    <dgm:cxn modelId="{07E101E4-E1CB-4DBA-8B4E-714F52E472C6}" type="presParOf" srcId="{9C1C8904-B6E0-495B-B6A1-09693BC1295F}" destId="{7D8ADC31-4D98-4F2A-91E5-224D617A25B3}" srcOrd="2" destOrd="0" presId="urn:microsoft.com/office/officeart/2005/8/layout/lProcess2"/>
    <dgm:cxn modelId="{41CF9952-11E4-4307-9144-F9DDC301F493}" type="presParOf" srcId="{B9F7D89B-C170-468E-8DB0-3C2ACB7AD845}" destId="{1C49EBCB-1E15-415C-873C-D96843BF3C9E}" srcOrd="1" destOrd="0" presId="urn:microsoft.com/office/officeart/2005/8/layout/lProcess2"/>
    <dgm:cxn modelId="{ADB6D850-89CC-4EFB-B6A4-772C8BAF799E}" type="presParOf" srcId="{B9F7D89B-C170-468E-8DB0-3C2ACB7AD845}" destId="{465798FF-A278-4960-9B79-93DD9CA68B92}" srcOrd="2" destOrd="0" presId="urn:microsoft.com/office/officeart/2005/8/layout/lProcess2"/>
    <dgm:cxn modelId="{B12B24FE-47F6-4BB3-B965-B679B96101B5}" type="presParOf" srcId="{465798FF-A278-4960-9B79-93DD9CA68B92}" destId="{4E9463BF-01FC-424B-8403-615605D97A0E}" srcOrd="0" destOrd="0" presId="urn:microsoft.com/office/officeart/2005/8/layout/lProcess2"/>
    <dgm:cxn modelId="{22029A54-1A3A-4D83-92B4-1C6155FB1DE9}" type="presParOf" srcId="{465798FF-A278-4960-9B79-93DD9CA68B92}" destId="{EB468FB1-11F2-47CB-A2EE-BECD4EB24460}" srcOrd="1" destOrd="0" presId="urn:microsoft.com/office/officeart/2005/8/layout/lProcess2"/>
    <dgm:cxn modelId="{CD55B055-514F-4DE0-8A95-64336F85038B}" type="presParOf" srcId="{465798FF-A278-4960-9B79-93DD9CA68B92}" destId="{90B57935-01AE-4BB5-BF6B-262EAF05A0F5}" srcOrd="2" destOrd="0" presId="urn:microsoft.com/office/officeart/2005/8/layout/lProcess2"/>
    <dgm:cxn modelId="{3789C0A1-E8EB-4B2F-A91B-B7AF3F3FEED6}" type="presParOf" srcId="{90B57935-01AE-4BB5-BF6B-262EAF05A0F5}" destId="{8E1BB2E4-EAFF-44DD-B9A6-BC796DC8A309}" srcOrd="0" destOrd="0" presId="urn:microsoft.com/office/officeart/2005/8/layout/lProcess2"/>
    <dgm:cxn modelId="{FDAAE89E-5F27-4B18-9360-0205693171E9}" type="presParOf" srcId="{8E1BB2E4-EAFF-44DD-B9A6-BC796DC8A309}" destId="{34E4DAA6-5BD8-4B6D-AB63-5FCE53ABF845}" srcOrd="0" destOrd="0" presId="urn:microsoft.com/office/officeart/2005/8/layout/lProcess2"/>
    <dgm:cxn modelId="{D82A483E-7F54-422D-845C-1CB0143A85E1}" type="presParOf" srcId="{B9F7D89B-C170-468E-8DB0-3C2ACB7AD845}" destId="{259D2A05-08A8-4E45-8438-0ECC3B27703D}" srcOrd="3" destOrd="0" presId="urn:microsoft.com/office/officeart/2005/8/layout/lProcess2"/>
    <dgm:cxn modelId="{D6D9105C-CE37-4D05-ACE0-A2DBBE120990}" type="presParOf" srcId="{B9F7D89B-C170-468E-8DB0-3C2ACB7AD845}" destId="{5A915F8B-B85B-4B57-A958-AC6162A88AA2}" srcOrd="4" destOrd="0" presId="urn:microsoft.com/office/officeart/2005/8/layout/lProcess2"/>
    <dgm:cxn modelId="{1C6388D5-E41C-48DC-8C41-27C6443A9F08}" type="presParOf" srcId="{5A915F8B-B85B-4B57-A958-AC6162A88AA2}" destId="{321659EA-F91B-4623-8E56-55BBD0F3D46D}" srcOrd="0" destOrd="0" presId="urn:microsoft.com/office/officeart/2005/8/layout/lProcess2"/>
    <dgm:cxn modelId="{5A7C095B-DC85-498B-ACCD-93BCC1676B71}" type="presParOf" srcId="{5A915F8B-B85B-4B57-A958-AC6162A88AA2}" destId="{F2CA9C05-823F-4159-96CF-4C49D1D499E0}" srcOrd="1" destOrd="0" presId="urn:microsoft.com/office/officeart/2005/8/layout/lProcess2"/>
    <dgm:cxn modelId="{483A2AF7-7932-48AE-8EEE-0364EBA70B41}" type="presParOf" srcId="{5A915F8B-B85B-4B57-A958-AC6162A88AA2}" destId="{4DA05E4B-0F39-4127-BD24-8CD3A1E5C6D9}" srcOrd="2" destOrd="0" presId="urn:microsoft.com/office/officeart/2005/8/layout/lProcess2"/>
    <dgm:cxn modelId="{0DEF2074-26BD-4D34-910E-49EED271C92F}" type="presParOf" srcId="{4DA05E4B-0F39-4127-BD24-8CD3A1E5C6D9}" destId="{409DA4AC-1878-4EA0-84E6-4268D437202B}" srcOrd="0" destOrd="0" presId="urn:microsoft.com/office/officeart/2005/8/layout/lProcess2"/>
    <dgm:cxn modelId="{06664F36-B227-4244-8927-66C869AC842A}" type="presParOf" srcId="{409DA4AC-1878-4EA0-84E6-4268D437202B}" destId="{C55B28B9-992A-4AF1-B80F-6D3BF0C787C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85ADCA-C34A-4BB3-8E0C-FAF41A7FEA73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3A39B1F-686D-4569-AF87-56B2A1AC9FB6}">
      <dgm:prSet phldrT="[Texto]" custT="1"/>
      <dgm:spPr/>
      <dgm:t>
        <a:bodyPr/>
        <a:lstStyle/>
        <a:p>
          <a:endParaRPr lang="es-EC" sz="2200" b="1" i="1" strike="noStrike" spc="-1" dirty="0" smtClean="0">
            <a:solidFill>
              <a:srgbClr val="000000"/>
            </a:solidFill>
            <a:latin typeface="+mn-lt"/>
            <a:ea typeface="Arial"/>
          </a:endParaRPr>
        </a:p>
        <a:p>
          <a:r>
            <a:rPr lang="es-EC" sz="2200" b="1" i="1" strike="noStrike" spc="-1" dirty="0" smtClean="0">
              <a:solidFill>
                <a:srgbClr val="000000"/>
              </a:solidFill>
              <a:latin typeface="+mn-lt"/>
              <a:ea typeface="Arial"/>
            </a:rPr>
            <a:t>Campaña de vacunas HEPATITIS ADULTOS A PERSONAL DE SALUD </a:t>
          </a:r>
          <a:endParaRPr lang="es-ES" sz="2200" dirty="0">
            <a:latin typeface="+mn-lt"/>
          </a:endParaRPr>
        </a:p>
      </dgm:t>
    </dgm:pt>
    <dgm:pt modelId="{28F0892B-5ED6-47AC-AAB4-239C9E6A06FD}" type="parTrans" cxnId="{7F841C68-E0E4-40DD-855B-88704BB00D0D}">
      <dgm:prSet/>
      <dgm:spPr/>
      <dgm:t>
        <a:bodyPr/>
        <a:lstStyle/>
        <a:p>
          <a:endParaRPr lang="es-ES" sz="2200">
            <a:latin typeface="+mn-lt"/>
          </a:endParaRPr>
        </a:p>
      </dgm:t>
    </dgm:pt>
    <dgm:pt modelId="{8F040C14-C73E-43EF-A48D-49AFA029A5CA}" type="sibTrans" cxnId="{7F841C68-E0E4-40DD-855B-88704BB00D0D}">
      <dgm:prSet/>
      <dgm:spPr/>
      <dgm:t>
        <a:bodyPr/>
        <a:lstStyle/>
        <a:p>
          <a:endParaRPr lang="es-ES" sz="2200">
            <a:latin typeface="+mn-lt"/>
          </a:endParaRPr>
        </a:p>
      </dgm:t>
    </dgm:pt>
    <dgm:pt modelId="{170205A0-4326-458E-848F-69E1465AF855}">
      <dgm:prSet phldrT="[Texto]" custT="1"/>
      <dgm:spPr/>
      <dgm:t>
        <a:bodyPr/>
        <a:lstStyle/>
        <a:p>
          <a:r>
            <a:rPr lang="es-EC" sz="22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Se aplicaron 384 dosis representa el 92% de estudiantes de los Institutos- Universidades de la localidad </a:t>
          </a:r>
          <a:endParaRPr lang="es-ES" sz="2200" dirty="0">
            <a:latin typeface="+mn-lt"/>
          </a:endParaRPr>
        </a:p>
      </dgm:t>
    </dgm:pt>
    <dgm:pt modelId="{CEFFB625-EADD-4E1C-90B1-5DC844A0DFE5}" type="parTrans" cxnId="{D130BC92-3A9D-4212-9CA8-3DA90B3CD92A}">
      <dgm:prSet/>
      <dgm:spPr/>
      <dgm:t>
        <a:bodyPr/>
        <a:lstStyle/>
        <a:p>
          <a:endParaRPr lang="es-ES" sz="2200">
            <a:latin typeface="+mn-lt"/>
          </a:endParaRPr>
        </a:p>
      </dgm:t>
    </dgm:pt>
    <dgm:pt modelId="{AC6EC841-3C89-4A74-AAFB-09B65B66FB08}" type="sibTrans" cxnId="{D130BC92-3A9D-4212-9CA8-3DA90B3CD92A}">
      <dgm:prSet/>
      <dgm:spPr/>
      <dgm:t>
        <a:bodyPr/>
        <a:lstStyle/>
        <a:p>
          <a:endParaRPr lang="es-ES" sz="2200">
            <a:latin typeface="+mn-lt"/>
          </a:endParaRPr>
        </a:p>
      </dgm:t>
    </dgm:pt>
    <dgm:pt modelId="{B87FA484-0ABB-402C-8FE7-8E5ECD151B91}">
      <dgm:prSet phldrT="[Texto]" custT="1"/>
      <dgm:spPr/>
      <dgm:t>
        <a:bodyPr/>
        <a:lstStyle/>
        <a:p>
          <a:endParaRPr lang="es-EC" sz="2200" b="1" strike="noStrike" spc="-1" dirty="0" smtClean="0">
            <a:solidFill>
              <a:srgbClr val="000000"/>
            </a:solidFill>
            <a:latin typeface="+mn-lt"/>
            <a:ea typeface="Arial"/>
          </a:endParaRPr>
        </a:p>
        <a:p>
          <a:r>
            <a:rPr lang="es-EC" sz="2200" b="1" strike="noStrike" spc="-1" dirty="0" smtClean="0">
              <a:solidFill>
                <a:srgbClr val="000000"/>
              </a:solidFill>
              <a:latin typeface="+mn-lt"/>
              <a:ea typeface="Arial"/>
            </a:rPr>
            <a:t>Vacunación de las Américas con la VACUNA HPV, VIRUS DEL </a:t>
          </a:r>
          <a:r>
            <a:rPr lang="es-EC" sz="2200" b="1" strike="noStrike" spc="-1" dirty="0" smtClean="0">
              <a:solidFill>
                <a:srgbClr val="000000"/>
              </a:solidFill>
              <a:latin typeface="+mn-lt"/>
              <a:ea typeface="Arial"/>
            </a:rPr>
            <a:t>PAPILOMA </a:t>
          </a:r>
          <a:r>
            <a:rPr lang="es-EC" sz="2200" b="1" strike="noStrike" spc="-1" dirty="0" smtClean="0">
              <a:solidFill>
                <a:srgbClr val="000000"/>
              </a:solidFill>
              <a:latin typeface="+mn-lt"/>
              <a:ea typeface="Arial"/>
            </a:rPr>
            <a:t>HUMANO</a:t>
          </a:r>
          <a:endParaRPr lang="es-ES" sz="2200" dirty="0">
            <a:latin typeface="+mn-lt"/>
          </a:endParaRPr>
        </a:p>
      </dgm:t>
    </dgm:pt>
    <dgm:pt modelId="{A01F3991-4030-42D4-BDC1-7C2CE946C1D8}" type="parTrans" cxnId="{63A8D28B-A2CC-4A47-9E47-8413DF25A1C0}">
      <dgm:prSet/>
      <dgm:spPr/>
      <dgm:t>
        <a:bodyPr/>
        <a:lstStyle/>
        <a:p>
          <a:endParaRPr lang="es-ES" sz="2200">
            <a:latin typeface="+mn-lt"/>
          </a:endParaRPr>
        </a:p>
      </dgm:t>
    </dgm:pt>
    <dgm:pt modelId="{8CD009F5-4503-4F51-9629-8FB3B0C0C7E3}" type="sibTrans" cxnId="{63A8D28B-A2CC-4A47-9E47-8413DF25A1C0}">
      <dgm:prSet/>
      <dgm:spPr/>
      <dgm:t>
        <a:bodyPr/>
        <a:lstStyle/>
        <a:p>
          <a:endParaRPr lang="es-ES" sz="2200">
            <a:latin typeface="+mn-lt"/>
          </a:endParaRPr>
        </a:p>
      </dgm:t>
    </dgm:pt>
    <dgm:pt modelId="{E1E2CC9A-EBBA-477D-A82C-3B66EEB33E07}">
      <dgm:prSet phldrT="[Texto]" custT="1"/>
      <dgm:spPr/>
      <dgm:t>
        <a:bodyPr/>
        <a:lstStyle/>
        <a:p>
          <a:r>
            <a:rPr lang="es-EC" sz="22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Se aplicaron 2.059 dosis a hombres y mujeres, representa el 116,9%, de la población objetivo.</a:t>
          </a:r>
          <a:endParaRPr lang="es-ES" sz="2200" dirty="0">
            <a:latin typeface="+mn-lt"/>
          </a:endParaRPr>
        </a:p>
      </dgm:t>
    </dgm:pt>
    <dgm:pt modelId="{283E23E0-4255-48E3-AFA9-5ADD849137AE}" type="parTrans" cxnId="{215450A2-CDEC-4D92-B3FB-A5678CB02D57}">
      <dgm:prSet/>
      <dgm:spPr/>
      <dgm:t>
        <a:bodyPr/>
        <a:lstStyle/>
        <a:p>
          <a:endParaRPr lang="es-ES" sz="2200">
            <a:latin typeface="+mn-lt"/>
          </a:endParaRPr>
        </a:p>
      </dgm:t>
    </dgm:pt>
    <dgm:pt modelId="{8C20B2FD-EB19-47D4-BD6D-F47AF3A67A30}" type="sibTrans" cxnId="{215450A2-CDEC-4D92-B3FB-A5678CB02D57}">
      <dgm:prSet/>
      <dgm:spPr/>
      <dgm:t>
        <a:bodyPr/>
        <a:lstStyle/>
        <a:p>
          <a:endParaRPr lang="es-ES" sz="2200">
            <a:latin typeface="+mn-lt"/>
          </a:endParaRPr>
        </a:p>
      </dgm:t>
    </dgm:pt>
    <dgm:pt modelId="{045A2D73-0651-46F1-B130-3459F43CE0FA}" type="pres">
      <dgm:prSet presAssocID="{B385ADCA-C34A-4BB3-8E0C-FAF41A7FEA7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17961B8-02B1-464C-9C41-7231EF617C34}" type="pres">
      <dgm:prSet presAssocID="{B3A39B1F-686D-4569-AF87-56B2A1AC9FB6}" presName="compNode" presStyleCnt="0"/>
      <dgm:spPr/>
    </dgm:pt>
    <dgm:pt modelId="{7D5C63AC-0ADA-47B4-A0FD-BB2F0B4D148E}" type="pres">
      <dgm:prSet presAssocID="{B3A39B1F-686D-4569-AF87-56B2A1AC9FB6}" presName="aNode" presStyleLbl="bgShp" presStyleIdx="0" presStyleCnt="2" custLinFactNeighborX="1257" custLinFactNeighborY="453"/>
      <dgm:spPr/>
      <dgm:t>
        <a:bodyPr/>
        <a:lstStyle/>
        <a:p>
          <a:endParaRPr lang="es-ES"/>
        </a:p>
      </dgm:t>
    </dgm:pt>
    <dgm:pt modelId="{D39E4122-AC1E-4C8D-B843-BA48CF8EB509}" type="pres">
      <dgm:prSet presAssocID="{B3A39B1F-686D-4569-AF87-56B2A1AC9FB6}" presName="textNode" presStyleLbl="bgShp" presStyleIdx="0" presStyleCnt="2"/>
      <dgm:spPr/>
      <dgm:t>
        <a:bodyPr/>
        <a:lstStyle/>
        <a:p>
          <a:endParaRPr lang="es-ES"/>
        </a:p>
      </dgm:t>
    </dgm:pt>
    <dgm:pt modelId="{3257FDA2-6638-4EF8-8816-DFAC7318FCCF}" type="pres">
      <dgm:prSet presAssocID="{B3A39B1F-686D-4569-AF87-56B2A1AC9FB6}" presName="compChildNode" presStyleCnt="0"/>
      <dgm:spPr/>
    </dgm:pt>
    <dgm:pt modelId="{F4D050D4-D2DF-4E2D-8A90-ADD8CCF90CA5}" type="pres">
      <dgm:prSet presAssocID="{B3A39B1F-686D-4569-AF87-56B2A1AC9FB6}" presName="theInnerList" presStyleCnt="0"/>
      <dgm:spPr/>
    </dgm:pt>
    <dgm:pt modelId="{6D279AAD-8E81-46B0-B793-0196228E4AE5}" type="pres">
      <dgm:prSet presAssocID="{170205A0-4326-458E-848F-69E1465AF855}" presName="childNode" presStyleLbl="node1" presStyleIdx="0" presStyleCnt="2" custScaleX="118924" custScaleY="77454" custLinFactNeighborX="110" custLinFactNeighborY="83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9D12F8-AFDC-46CD-A89A-F371927ED375}" type="pres">
      <dgm:prSet presAssocID="{B3A39B1F-686D-4569-AF87-56B2A1AC9FB6}" presName="aSpace" presStyleCnt="0"/>
      <dgm:spPr/>
    </dgm:pt>
    <dgm:pt modelId="{4787CA03-7487-4CE2-B320-87A12ED89AC3}" type="pres">
      <dgm:prSet presAssocID="{B87FA484-0ABB-402C-8FE7-8E5ECD151B91}" presName="compNode" presStyleCnt="0"/>
      <dgm:spPr/>
    </dgm:pt>
    <dgm:pt modelId="{A657AE09-E145-423A-9A9A-D789F80A6820}" type="pres">
      <dgm:prSet presAssocID="{B87FA484-0ABB-402C-8FE7-8E5ECD151B91}" presName="aNode" presStyleLbl="bgShp" presStyleIdx="1" presStyleCnt="2"/>
      <dgm:spPr/>
      <dgm:t>
        <a:bodyPr/>
        <a:lstStyle/>
        <a:p>
          <a:endParaRPr lang="es-EC"/>
        </a:p>
      </dgm:t>
    </dgm:pt>
    <dgm:pt modelId="{F89FB964-0CEF-41F5-B068-33EFF4638E16}" type="pres">
      <dgm:prSet presAssocID="{B87FA484-0ABB-402C-8FE7-8E5ECD151B91}" presName="textNode" presStyleLbl="bgShp" presStyleIdx="1" presStyleCnt="2"/>
      <dgm:spPr/>
      <dgm:t>
        <a:bodyPr/>
        <a:lstStyle/>
        <a:p>
          <a:endParaRPr lang="es-EC"/>
        </a:p>
      </dgm:t>
    </dgm:pt>
    <dgm:pt modelId="{39ECC1A7-782A-4B58-A9AD-250C66612620}" type="pres">
      <dgm:prSet presAssocID="{B87FA484-0ABB-402C-8FE7-8E5ECD151B91}" presName="compChildNode" presStyleCnt="0"/>
      <dgm:spPr/>
    </dgm:pt>
    <dgm:pt modelId="{AD288801-2C84-44CA-B96F-FA744F7C4BC6}" type="pres">
      <dgm:prSet presAssocID="{B87FA484-0ABB-402C-8FE7-8E5ECD151B91}" presName="theInnerList" presStyleCnt="0"/>
      <dgm:spPr/>
    </dgm:pt>
    <dgm:pt modelId="{F68772AB-BA8F-4A88-9456-C49018C7FF6E}" type="pres">
      <dgm:prSet presAssocID="{E1E2CC9A-EBBA-477D-A82C-3B66EEB33E07}" presName="childNode" presStyleLbl="node1" presStyleIdx="1" presStyleCnt="2" custScaleX="118924" custScaleY="77454" custLinFactNeighborX="110" custLinFactNeighborY="83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494B10D-A0ED-4064-88B3-F523DC0F032F}" type="presOf" srcId="{B385ADCA-C34A-4BB3-8E0C-FAF41A7FEA73}" destId="{045A2D73-0651-46F1-B130-3459F43CE0FA}" srcOrd="0" destOrd="0" presId="urn:microsoft.com/office/officeart/2005/8/layout/lProcess2"/>
    <dgm:cxn modelId="{CF641E23-2FE3-45AB-A064-A0F03B1967A5}" type="presOf" srcId="{170205A0-4326-458E-848F-69E1465AF855}" destId="{6D279AAD-8E81-46B0-B793-0196228E4AE5}" srcOrd="0" destOrd="0" presId="urn:microsoft.com/office/officeart/2005/8/layout/lProcess2"/>
    <dgm:cxn modelId="{D130BC92-3A9D-4212-9CA8-3DA90B3CD92A}" srcId="{B3A39B1F-686D-4569-AF87-56B2A1AC9FB6}" destId="{170205A0-4326-458E-848F-69E1465AF855}" srcOrd="0" destOrd="0" parTransId="{CEFFB625-EADD-4E1C-90B1-5DC844A0DFE5}" sibTransId="{AC6EC841-3C89-4A74-AAFB-09B65B66FB08}"/>
    <dgm:cxn modelId="{CD706DE2-C6EB-4A92-84C0-77F1CDA7FADA}" type="presOf" srcId="{B3A39B1F-686D-4569-AF87-56B2A1AC9FB6}" destId="{7D5C63AC-0ADA-47B4-A0FD-BB2F0B4D148E}" srcOrd="0" destOrd="0" presId="urn:microsoft.com/office/officeart/2005/8/layout/lProcess2"/>
    <dgm:cxn modelId="{46C62829-8B7F-4A1C-8764-5B586C5D0F66}" type="presOf" srcId="{B87FA484-0ABB-402C-8FE7-8E5ECD151B91}" destId="{F89FB964-0CEF-41F5-B068-33EFF4638E16}" srcOrd="1" destOrd="0" presId="urn:microsoft.com/office/officeart/2005/8/layout/lProcess2"/>
    <dgm:cxn modelId="{63A8D28B-A2CC-4A47-9E47-8413DF25A1C0}" srcId="{B385ADCA-C34A-4BB3-8E0C-FAF41A7FEA73}" destId="{B87FA484-0ABB-402C-8FE7-8E5ECD151B91}" srcOrd="1" destOrd="0" parTransId="{A01F3991-4030-42D4-BDC1-7C2CE946C1D8}" sibTransId="{8CD009F5-4503-4F51-9629-8FB3B0C0C7E3}"/>
    <dgm:cxn modelId="{BBEB90BB-966C-45D2-AF83-854AAAA6CE5E}" type="presOf" srcId="{E1E2CC9A-EBBA-477D-A82C-3B66EEB33E07}" destId="{F68772AB-BA8F-4A88-9456-C49018C7FF6E}" srcOrd="0" destOrd="0" presId="urn:microsoft.com/office/officeart/2005/8/layout/lProcess2"/>
    <dgm:cxn modelId="{215450A2-CDEC-4D92-B3FB-A5678CB02D57}" srcId="{B87FA484-0ABB-402C-8FE7-8E5ECD151B91}" destId="{E1E2CC9A-EBBA-477D-A82C-3B66EEB33E07}" srcOrd="0" destOrd="0" parTransId="{283E23E0-4255-48E3-AFA9-5ADD849137AE}" sibTransId="{8C20B2FD-EB19-47D4-BD6D-F47AF3A67A30}"/>
    <dgm:cxn modelId="{F6084C63-0664-4826-84C3-CF8DA3B8AA3F}" type="presOf" srcId="{B3A39B1F-686D-4569-AF87-56B2A1AC9FB6}" destId="{D39E4122-AC1E-4C8D-B843-BA48CF8EB509}" srcOrd="1" destOrd="0" presId="urn:microsoft.com/office/officeart/2005/8/layout/lProcess2"/>
    <dgm:cxn modelId="{7F841C68-E0E4-40DD-855B-88704BB00D0D}" srcId="{B385ADCA-C34A-4BB3-8E0C-FAF41A7FEA73}" destId="{B3A39B1F-686D-4569-AF87-56B2A1AC9FB6}" srcOrd="0" destOrd="0" parTransId="{28F0892B-5ED6-47AC-AAB4-239C9E6A06FD}" sibTransId="{8F040C14-C73E-43EF-A48D-49AFA029A5CA}"/>
    <dgm:cxn modelId="{778A1384-DF50-4921-9808-FCAF4CF36A98}" type="presOf" srcId="{B87FA484-0ABB-402C-8FE7-8E5ECD151B91}" destId="{A657AE09-E145-423A-9A9A-D789F80A6820}" srcOrd="0" destOrd="0" presId="urn:microsoft.com/office/officeart/2005/8/layout/lProcess2"/>
    <dgm:cxn modelId="{81FF99A5-4766-41DB-9592-8B53E151DEF1}" type="presParOf" srcId="{045A2D73-0651-46F1-B130-3459F43CE0FA}" destId="{E17961B8-02B1-464C-9C41-7231EF617C34}" srcOrd="0" destOrd="0" presId="urn:microsoft.com/office/officeart/2005/8/layout/lProcess2"/>
    <dgm:cxn modelId="{33B2CB9A-55C0-4CEC-B5A3-47EB6F9F8616}" type="presParOf" srcId="{E17961B8-02B1-464C-9C41-7231EF617C34}" destId="{7D5C63AC-0ADA-47B4-A0FD-BB2F0B4D148E}" srcOrd="0" destOrd="0" presId="urn:microsoft.com/office/officeart/2005/8/layout/lProcess2"/>
    <dgm:cxn modelId="{4F08C4DF-F5E8-4A73-B3DD-438C049DE141}" type="presParOf" srcId="{E17961B8-02B1-464C-9C41-7231EF617C34}" destId="{D39E4122-AC1E-4C8D-B843-BA48CF8EB509}" srcOrd="1" destOrd="0" presId="urn:microsoft.com/office/officeart/2005/8/layout/lProcess2"/>
    <dgm:cxn modelId="{68906003-C718-4A48-9038-4F97EDDBBF48}" type="presParOf" srcId="{E17961B8-02B1-464C-9C41-7231EF617C34}" destId="{3257FDA2-6638-4EF8-8816-DFAC7318FCCF}" srcOrd="2" destOrd="0" presId="urn:microsoft.com/office/officeart/2005/8/layout/lProcess2"/>
    <dgm:cxn modelId="{616BEBB8-366E-4DA1-89E7-4C6EBB5FBB60}" type="presParOf" srcId="{3257FDA2-6638-4EF8-8816-DFAC7318FCCF}" destId="{F4D050D4-D2DF-4E2D-8A90-ADD8CCF90CA5}" srcOrd="0" destOrd="0" presId="urn:microsoft.com/office/officeart/2005/8/layout/lProcess2"/>
    <dgm:cxn modelId="{935FD7D3-EEE9-4E3E-A4F2-4C36C29B9FC3}" type="presParOf" srcId="{F4D050D4-D2DF-4E2D-8A90-ADD8CCF90CA5}" destId="{6D279AAD-8E81-46B0-B793-0196228E4AE5}" srcOrd="0" destOrd="0" presId="urn:microsoft.com/office/officeart/2005/8/layout/lProcess2"/>
    <dgm:cxn modelId="{B75A9DCB-7613-472E-ADF9-59E38A1BC4E9}" type="presParOf" srcId="{045A2D73-0651-46F1-B130-3459F43CE0FA}" destId="{F09D12F8-AFDC-46CD-A89A-F371927ED375}" srcOrd="1" destOrd="0" presId="urn:microsoft.com/office/officeart/2005/8/layout/lProcess2"/>
    <dgm:cxn modelId="{020629BC-A875-41D3-A175-12F6E088D9ED}" type="presParOf" srcId="{045A2D73-0651-46F1-B130-3459F43CE0FA}" destId="{4787CA03-7487-4CE2-B320-87A12ED89AC3}" srcOrd="2" destOrd="0" presId="urn:microsoft.com/office/officeart/2005/8/layout/lProcess2"/>
    <dgm:cxn modelId="{9C394E6E-337A-45B7-A42F-F6DFFC0E3D45}" type="presParOf" srcId="{4787CA03-7487-4CE2-B320-87A12ED89AC3}" destId="{A657AE09-E145-423A-9A9A-D789F80A6820}" srcOrd="0" destOrd="0" presId="urn:microsoft.com/office/officeart/2005/8/layout/lProcess2"/>
    <dgm:cxn modelId="{8F0F6CDD-06D3-435C-A00D-EEE6C0D44B86}" type="presParOf" srcId="{4787CA03-7487-4CE2-B320-87A12ED89AC3}" destId="{F89FB964-0CEF-41F5-B068-33EFF4638E16}" srcOrd="1" destOrd="0" presId="urn:microsoft.com/office/officeart/2005/8/layout/lProcess2"/>
    <dgm:cxn modelId="{0CC998E6-AA1F-40E6-930D-2898E9370A5A}" type="presParOf" srcId="{4787CA03-7487-4CE2-B320-87A12ED89AC3}" destId="{39ECC1A7-782A-4B58-A9AD-250C66612620}" srcOrd="2" destOrd="0" presId="urn:microsoft.com/office/officeart/2005/8/layout/lProcess2"/>
    <dgm:cxn modelId="{72D7F13C-A331-4863-B028-9E78DDFB9373}" type="presParOf" srcId="{39ECC1A7-782A-4B58-A9AD-250C66612620}" destId="{AD288801-2C84-44CA-B96F-FA744F7C4BC6}" srcOrd="0" destOrd="0" presId="urn:microsoft.com/office/officeart/2005/8/layout/lProcess2"/>
    <dgm:cxn modelId="{DE32A5A2-4F59-4E42-B0E8-276D847CC3E3}" type="presParOf" srcId="{AD288801-2C84-44CA-B96F-FA744F7C4BC6}" destId="{F68772AB-BA8F-4A88-9456-C49018C7FF6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896EB3-6565-4B7E-806C-61EB3DB05F0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CB61422-CC64-4305-AC38-1D61946312D8}">
      <dgm:prSet phldrT="[Texto]" custT="1"/>
      <dgm:spPr/>
      <dgm:t>
        <a:bodyPr/>
        <a:lstStyle/>
        <a:p>
          <a:r>
            <a:rPr lang="es-ES" sz="2400" dirty="0" smtClean="0">
              <a:latin typeface="+mn-lt"/>
            </a:rPr>
            <a:t>CASOS CAPTADOS </a:t>
          </a:r>
          <a:endParaRPr lang="es-ES" sz="2400" dirty="0">
            <a:latin typeface="+mn-lt"/>
          </a:endParaRPr>
        </a:p>
      </dgm:t>
    </dgm:pt>
    <dgm:pt modelId="{6BD21451-1AAD-49D3-9D24-16E77A9B0987}" type="parTrans" cxnId="{8F1CF20D-D383-4A73-90B8-9C67DA6A6896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E56E6D26-CB55-4877-9139-FE21F3FCFDD8}" type="sibTrans" cxnId="{8F1CF20D-D383-4A73-90B8-9C67DA6A6896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ED92A42C-F53B-4A92-A257-65D82BF1B4F5}">
      <dgm:prSet phldrT="[Texto]" custT="1"/>
      <dgm:spPr/>
      <dgm:t>
        <a:bodyPr/>
        <a:lstStyle/>
        <a:p>
          <a:r>
            <a:rPr lang="es-EC" sz="28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15 nuevos casos de tuberculosis pulmonar y </a:t>
          </a:r>
          <a:r>
            <a:rPr lang="es-EC" sz="2800" b="0" strike="noStrike" spc="-1" dirty="0" err="1" smtClean="0">
              <a:solidFill>
                <a:srgbClr val="000000"/>
              </a:solidFill>
              <a:latin typeface="+mn-lt"/>
              <a:ea typeface="Arial"/>
            </a:rPr>
            <a:t>extrapulmonar</a:t>
          </a:r>
          <a:r>
            <a:rPr lang="es-EC" sz="28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.</a:t>
          </a:r>
          <a:endParaRPr lang="es-ES" sz="2800" dirty="0">
            <a:latin typeface="+mn-lt"/>
          </a:endParaRPr>
        </a:p>
      </dgm:t>
    </dgm:pt>
    <dgm:pt modelId="{C0F7B5D1-E852-44F0-BB3B-7A5216406DFC}" type="parTrans" cxnId="{1DD0D92D-60AA-4393-8CC6-0DA426C08F1C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2F53B360-FC9E-4AF3-BB01-697DCBE2D135}" type="sibTrans" cxnId="{1DD0D92D-60AA-4393-8CC6-0DA426C08F1C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32F7A599-C7FE-43CF-A6A9-1AC8A07A3EE3}">
      <dgm:prSet phldrT="[Texto]" custT="1"/>
      <dgm:spPr/>
      <dgm:t>
        <a:bodyPr/>
        <a:lstStyle/>
        <a:p>
          <a:r>
            <a:rPr lang="es-EC" sz="2400" dirty="0" smtClean="0">
              <a:latin typeface="+mn-lt"/>
            </a:rPr>
            <a:t>CONDICIÓN DE EGRESO</a:t>
          </a:r>
          <a:endParaRPr lang="es-ES" sz="2400" dirty="0">
            <a:latin typeface="+mn-lt"/>
          </a:endParaRPr>
        </a:p>
      </dgm:t>
    </dgm:pt>
    <dgm:pt modelId="{3338715B-6563-4B13-BC8E-BA12FF5A4187}" type="parTrans" cxnId="{C1F478BD-58BB-478C-AA34-08ABF65A7C06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AF9DCA68-6B17-43DB-B76C-A88A0D2950B2}" type="sibTrans" cxnId="{C1F478BD-58BB-478C-AA34-08ABF65A7C06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DBA8A280-6B05-4D65-BD1D-1A4BDC06CE0F}">
      <dgm:prSet phldrT="[Texto]" custT="1"/>
      <dgm:spPr/>
      <dgm:t>
        <a:bodyPr/>
        <a:lstStyle/>
        <a:p>
          <a:r>
            <a:rPr lang="es-EC" sz="28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8 Curados</a:t>
          </a:r>
          <a:endParaRPr lang="es-ES" sz="2800" dirty="0">
            <a:latin typeface="+mn-lt"/>
          </a:endParaRPr>
        </a:p>
      </dgm:t>
    </dgm:pt>
    <dgm:pt modelId="{040D09BF-DDF2-438E-B3B9-731E86E984D9}" type="parTrans" cxnId="{0EC65A4D-6A2B-4FC3-8BB3-5A60D8ABCE30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BE938113-F75C-4DCA-8D7E-6EBA37E9FC6F}" type="sibTrans" cxnId="{0EC65A4D-6A2B-4FC3-8BB3-5A60D8ABCE30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053CDC82-37C8-4FE9-827D-2941E9E38485}">
      <dgm:prSet custT="1"/>
      <dgm:spPr/>
      <dgm:t>
        <a:bodyPr/>
        <a:lstStyle/>
        <a:p>
          <a:r>
            <a:rPr lang="es-EC" sz="28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Pertenecen a 10 parroquias</a:t>
          </a:r>
          <a:endParaRPr lang="es-EC" sz="2800" b="0" strike="noStrike" spc="-1" dirty="0">
            <a:latin typeface="+mn-lt"/>
          </a:endParaRPr>
        </a:p>
      </dgm:t>
    </dgm:pt>
    <dgm:pt modelId="{980E2905-C098-49F8-ABEF-FA20A2AEBA75}" type="parTrans" cxnId="{68E07FAC-7990-49C2-8C21-66E8CC46D630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68ACBADC-5621-40E3-B8B8-5FB9FFB729C0}" type="sibTrans" cxnId="{68E07FAC-7990-49C2-8C21-66E8CC46D630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DD84D990-65D5-4D1F-88DF-F93B3E054544}">
      <dgm:prSet custT="1"/>
      <dgm:spPr/>
      <dgm:t>
        <a:bodyPr/>
        <a:lstStyle/>
        <a:p>
          <a:r>
            <a:rPr lang="es-EC" sz="28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5 con tratamiento terminado</a:t>
          </a:r>
          <a:endParaRPr lang="es-EC" sz="2800" b="0" strike="noStrike" spc="-1" dirty="0">
            <a:latin typeface="+mn-lt"/>
          </a:endParaRPr>
        </a:p>
      </dgm:t>
    </dgm:pt>
    <dgm:pt modelId="{107B3554-27BD-44C1-B804-172569A3C9D2}" type="parTrans" cxnId="{371A4A67-B02F-44FC-9CA2-FEA0F35173AA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A6A10C5A-E74D-478D-A9E2-5FC1D55186E2}" type="sibTrans" cxnId="{371A4A67-B02F-44FC-9CA2-FEA0F35173AA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CEF126E7-EBCC-4A32-8BB4-6EE4AF84B552}">
      <dgm:prSet custT="1"/>
      <dgm:spPr/>
      <dgm:t>
        <a:bodyPr/>
        <a:lstStyle/>
        <a:p>
          <a:r>
            <a:rPr lang="es-EC" sz="28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2 en tratamiento</a:t>
          </a:r>
          <a:endParaRPr lang="es-EC" sz="2800" b="0" strike="noStrike" spc="-1" dirty="0">
            <a:latin typeface="+mn-lt"/>
          </a:endParaRPr>
        </a:p>
      </dgm:t>
    </dgm:pt>
    <dgm:pt modelId="{48393412-AED1-42FC-9A57-CF3E70C77EA6}" type="parTrans" cxnId="{27763760-7B36-4090-AD6F-173001CE7A88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F21B51D0-FF73-4E62-9C9F-6B7834D61850}" type="sibTrans" cxnId="{27763760-7B36-4090-AD6F-173001CE7A88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7731472F-B329-46F6-9DCD-F2F43891A7B3}" type="pres">
      <dgm:prSet presAssocID="{FA896EB3-6565-4B7E-806C-61EB3DB05F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D78E69C-F95F-4015-B5D8-A67BE04D9563}" type="pres">
      <dgm:prSet presAssocID="{BCB61422-CC64-4305-AC38-1D61946312D8}" presName="parentText" presStyleLbl="node1" presStyleIdx="0" presStyleCnt="2" custScaleX="97439" custScaleY="52772" custLinFactNeighborX="322" custLinFactNeighborY="-2415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A20B31-AF34-4B80-A32E-2F6C4EA1F26F}" type="pres">
      <dgm:prSet presAssocID="{BCB61422-CC64-4305-AC38-1D61946312D8}" presName="childText" presStyleLbl="revTx" presStyleIdx="0" presStyleCnt="2" custLinFactNeighborY="-187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2FF57C-D923-4159-8EE8-498063B71DAF}" type="pres">
      <dgm:prSet presAssocID="{32F7A599-C7FE-43CF-A6A9-1AC8A07A3EE3}" presName="parentText" presStyleLbl="node1" presStyleIdx="1" presStyleCnt="2" custScaleX="97439" custScaleY="52772" custLinFactNeighborX="322" custLinFactNeighborY="2294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0A50E2-ADE2-4035-8649-AEB989E3901D}" type="pres">
      <dgm:prSet presAssocID="{32F7A599-C7FE-43CF-A6A9-1AC8A07A3EE3}" presName="childText" presStyleLbl="revTx" presStyleIdx="1" presStyleCnt="2" custLinFactNeighborX="150" custLinFactNeighborY="351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F1F5493-A5D9-47C4-8618-34D74E1D2642}" type="presOf" srcId="{CEF126E7-EBCC-4A32-8BB4-6EE4AF84B552}" destId="{BE0A50E2-ADE2-4035-8649-AEB989E3901D}" srcOrd="0" destOrd="2" presId="urn:microsoft.com/office/officeart/2005/8/layout/vList2"/>
    <dgm:cxn modelId="{371A4A67-B02F-44FC-9CA2-FEA0F35173AA}" srcId="{32F7A599-C7FE-43CF-A6A9-1AC8A07A3EE3}" destId="{DD84D990-65D5-4D1F-88DF-F93B3E054544}" srcOrd="1" destOrd="0" parTransId="{107B3554-27BD-44C1-B804-172569A3C9D2}" sibTransId="{A6A10C5A-E74D-478D-A9E2-5FC1D55186E2}"/>
    <dgm:cxn modelId="{BA1A5C62-F885-4F92-BF6E-E6B844B83E7A}" type="presOf" srcId="{ED92A42C-F53B-4A92-A257-65D82BF1B4F5}" destId="{95A20B31-AF34-4B80-A32E-2F6C4EA1F26F}" srcOrd="0" destOrd="0" presId="urn:microsoft.com/office/officeart/2005/8/layout/vList2"/>
    <dgm:cxn modelId="{C1F478BD-58BB-478C-AA34-08ABF65A7C06}" srcId="{FA896EB3-6565-4B7E-806C-61EB3DB05F09}" destId="{32F7A599-C7FE-43CF-A6A9-1AC8A07A3EE3}" srcOrd="1" destOrd="0" parTransId="{3338715B-6563-4B13-BC8E-BA12FF5A4187}" sibTransId="{AF9DCA68-6B17-43DB-B76C-A88A0D2950B2}"/>
    <dgm:cxn modelId="{FE685522-A706-4DED-AE40-1086F6DBC6D8}" type="presOf" srcId="{DD84D990-65D5-4D1F-88DF-F93B3E054544}" destId="{BE0A50E2-ADE2-4035-8649-AEB989E3901D}" srcOrd="0" destOrd="1" presId="urn:microsoft.com/office/officeart/2005/8/layout/vList2"/>
    <dgm:cxn modelId="{1DD0D92D-60AA-4393-8CC6-0DA426C08F1C}" srcId="{BCB61422-CC64-4305-AC38-1D61946312D8}" destId="{ED92A42C-F53B-4A92-A257-65D82BF1B4F5}" srcOrd="0" destOrd="0" parTransId="{C0F7B5D1-E852-44F0-BB3B-7A5216406DFC}" sibTransId="{2F53B360-FC9E-4AF3-BB01-697DCBE2D135}"/>
    <dgm:cxn modelId="{27763760-7B36-4090-AD6F-173001CE7A88}" srcId="{32F7A599-C7FE-43CF-A6A9-1AC8A07A3EE3}" destId="{CEF126E7-EBCC-4A32-8BB4-6EE4AF84B552}" srcOrd="2" destOrd="0" parTransId="{48393412-AED1-42FC-9A57-CF3E70C77EA6}" sibTransId="{F21B51D0-FF73-4E62-9C9F-6B7834D61850}"/>
    <dgm:cxn modelId="{0EC65A4D-6A2B-4FC3-8BB3-5A60D8ABCE30}" srcId="{32F7A599-C7FE-43CF-A6A9-1AC8A07A3EE3}" destId="{DBA8A280-6B05-4D65-BD1D-1A4BDC06CE0F}" srcOrd="0" destOrd="0" parTransId="{040D09BF-DDF2-438E-B3B9-731E86E984D9}" sibTransId="{BE938113-F75C-4DCA-8D7E-6EBA37E9FC6F}"/>
    <dgm:cxn modelId="{C60542E8-02E1-402B-8BA6-EDC93943A6CC}" type="presOf" srcId="{32F7A599-C7FE-43CF-A6A9-1AC8A07A3EE3}" destId="{F52FF57C-D923-4159-8EE8-498063B71DAF}" srcOrd="0" destOrd="0" presId="urn:microsoft.com/office/officeart/2005/8/layout/vList2"/>
    <dgm:cxn modelId="{8F1CF20D-D383-4A73-90B8-9C67DA6A6896}" srcId="{FA896EB3-6565-4B7E-806C-61EB3DB05F09}" destId="{BCB61422-CC64-4305-AC38-1D61946312D8}" srcOrd="0" destOrd="0" parTransId="{6BD21451-1AAD-49D3-9D24-16E77A9B0987}" sibTransId="{E56E6D26-CB55-4877-9139-FE21F3FCFDD8}"/>
    <dgm:cxn modelId="{A6BD9964-150B-43DD-9A12-1448A1E99EE1}" type="presOf" srcId="{053CDC82-37C8-4FE9-827D-2941E9E38485}" destId="{95A20B31-AF34-4B80-A32E-2F6C4EA1F26F}" srcOrd="0" destOrd="1" presId="urn:microsoft.com/office/officeart/2005/8/layout/vList2"/>
    <dgm:cxn modelId="{404E2396-18A3-45B1-BEC1-5ABEB538C319}" type="presOf" srcId="{DBA8A280-6B05-4D65-BD1D-1A4BDC06CE0F}" destId="{BE0A50E2-ADE2-4035-8649-AEB989E3901D}" srcOrd="0" destOrd="0" presId="urn:microsoft.com/office/officeart/2005/8/layout/vList2"/>
    <dgm:cxn modelId="{41561C63-EDFA-473E-B6F0-B1EC63099386}" type="presOf" srcId="{FA896EB3-6565-4B7E-806C-61EB3DB05F09}" destId="{7731472F-B329-46F6-9DCD-F2F43891A7B3}" srcOrd="0" destOrd="0" presId="urn:microsoft.com/office/officeart/2005/8/layout/vList2"/>
    <dgm:cxn modelId="{ABD434CD-C14B-47F2-84AF-E77E78EE315B}" type="presOf" srcId="{BCB61422-CC64-4305-AC38-1D61946312D8}" destId="{BD78E69C-F95F-4015-B5D8-A67BE04D9563}" srcOrd="0" destOrd="0" presId="urn:microsoft.com/office/officeart/2005/8/layout/vList2"/>
    <dgm:cxn modelId="{68E07FAC-7990-49C2-8C21-66E8CC46D630}" srcId="{BCB61422-CC64-4305-AC38-1D61946312D8}" destId="{053CDC82-37C8-4FE9-827D-2941E9E38485}" srcOrd="1" destOrd="0" parTransId="{980E2905-C098-49F8-ABEF-FA20A2AEBA75}" sibTransId="{68ACBADC-5621-40E3-B8B8-5FB9FFB729C0}"/>
    <dgm:cxn modelId="{B06053E3-B095-4AC5-9B6B-A346DF643C19}" type="presParOf" srcId="{7731472F-B329-46F6-9DCD-F2F43891A7B3}" destId="{BD78E69C-F95F-4015-B5D8-A67BE04D9563}" srcOrd="0" destOrd="0" presId="urn:microsoft.com/office/officeart/2005/8/layout/vList2"/>
    <dgm:cxn modelId="{B60390E6-9D3D-4195-BB6A-0ACAB74522CA}" type="presParOf" srcId="{7731472F-B329-46F6-9DCD-F2F43891A7B3}" destId="{95A20B31-AF34-4B80-A32E-2F6C4EA1F26F}" srcOrd="1" destOrd="0" presId="urn:microsoft.com/office/officeart/2005/8/layout/vList2"/>
    <dgm:cxn modelId="{4A120E57-6F0C-4B2F-9DA7-EFDC805905B3}" type="presParOf" srcId="{7731472F-B329-46F6-9DCD-F2F43891A7B3}" destId="{F52FF57C-D923-4159-8EE8-498063B71DAF}" srcOrd="2" destOrd="0" presId="urn:microsoft.com/office/officeart/2005/8/layout/vList2"/>
    <dgm:cxn modelId="{7BA624C7-67C4-4813-8384-E57866CF9916}" type="presParOf" srcId="{7731472F-B329-46F6-9DCD-F2F43891A7B3}" destId="{BE0A50E2-ADE2-4035-8649-AEB989E3901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DA19F9-CB5B-4B9A-901F-AB6C812E82D1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A888430-1B3D-47EC-9A15-E61E0107C92B}">
      <dgm:prSet phldrT="[Texto]" custT="1"/>
      <dgm:spPr/>
      <dgm:t>
        <a:bodyPr/>
        <a:lstStyle/>
        <a:p>
          <a:r>
            <a:rPr lang="es-EC" sz="2400" b="1" strike="noStrike" spc="-1" dirty="0" smtClean="0">
              <a:latin typeface="+mn-lt"/>
              <a:ea typeface="Arial"/>
            </a:rPr>
            <a:t>Reactivas  68</a:t>
          </a:r>
          <a:endParaRPr lang="es-ES" sz="2400" dirty="0">
            <a:latin typeface="+mn-lt"/>
          </a:endParaRPr>
        </a:p>
      </dgm:t>
    </dgm:pt>
    <dgm:pt modelId="{714426E3-16EA-4D63-8A34-B674E1A099E9}" type="parTrans" cxnId="{24CFBF65-4257-4599-B769-83D4B953E41C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B41897EE-2A07-412E-9AEA-F3459DD70E4B}" type="sibTrans" cxnId="{24CFBF65-4257-4599-B769-83D4B953E41C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18FCD5C3-1D5F-4AFB-9DA6-18538FEEDB54}">
      <dgm:prSet phldrT="[Texto]" custT="1"/>
      <dgm:spPr/>
      <dgm:t>
        <a:bodyPr/>
        <a:lstStyle/>
        <a:p>
          <a:r>
            <a:rPr lang="es-EC" sz="2400" b="0" strike="noStrike" spc="-1" smtClean="0">
              <a:latin typeface="+mn-lt"/>
              <a:ea typeface="Arial"/>
            </a:rPr>
            <a:t>Tamizaje de Pruebas Rápidas de VIH Realizadas</a:t>
          </a:r>
        </a:p>
        <a:p>
          <a:r>
            <a:rPr lang="es-EC" sz="2800" b="1" i="0" strike="noStrike" spc="-1" smtClean="0">
              <a:latin typeface="+mn-lt"/>
              <a:ea typeface="Arial"/>
            </a:rPr>
            <a:t>12.505 </a:t>
          </a:r>
          <a:endParaRPr lang="es-ES" sz="2800" dirty="0">
            <a:latin typeface="+mn-lt"/>
          </a:endParaRPr>
        </a:p>
      </dgm:t>
    </dgm:pt>
    <dgm:pt modelId="{3069F654-5E48-4728-A8E9-8186EFAC636C}" type="parTrans" cxnId="{47500695-119C-4221-B53D-30D6ED9B204A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8EDA24BE-581D-48F2-A215-481237A28271}" type="sibTrans" cxnId="{47500695-119C-4221-B53D-30D6ED9B204A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F8C8D7E3-F222-41B9-B14A-E3B914FB97F2}">
      <dgm:prSet phldrT="[Texto]" custT="1"/>
      <dgm:spPr/>
      <dgm:t>
        <a:bodyPr/>
        <a:lstStyle/>
        <a:p>
          <a:r>
            <a:rPr lang="es-ES" sz="2400" smtClean="0">
              <a:latin typeface="+mn-lt"/>
            </a:rPr>
            <a:t>Casos confirmados 12</a:t>
          </a:r>
          <a:endParaRPr lang="es-ES" sz="2400" dirty="0">
            <a:latin typeface="+mn-lt"/>
          </a:endParaRPr>
        </a:p>
      </dgm:t>
    </dgm:pt>
    <dgm:pt modelId="{8F972374-A2DB-4364-93F6-B0204227A9C4}" type="parTrans" cxnId="{3196DA0B-BBBE-4CE8-9B90-C04CA5F6F428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CAFF4FB5-E192-4820-903E-F4A2A6C01200}" type="sibTrans" cxnId="{3196DA0B-BBBE-4CE8-9B90-C04CA5F6F428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68F3359E-FF38-416E-B1A3-5B5EDB38D3D8}">
      <dgm:prSet phldrT="[Texto]" custT="1"/>
      <dgm:spPr/>
      <dgm:t>
        <a:bodyPr/>
        <a:lstStyle/>
        <a:p>
          <a:r>
            <a:rPr lang="es-EC" sz="2400" b="1" strike="noStrike" spc="-1" dirty="0" smtClean="0">
              <a:latin typeface="+mn-lt"/>
              <a:ea typeface="Arial"/>
            </a:rPr>
            <a:t>No Reactivas 12.437 </a:t>
          </a:r>
          <a:endParaRPr lang="es-ES" sz="2400" dirty="0">
            <a:latin typeface="+mn-lt"/>
          </a:endParaRPr>
        </a:p>
      </dgm:t>
    </dgm:pt>
    <dgm:pt modelId="{1915D690-1B54-4AE5-98A7-42388A9FF70F}" type="parTrans" cxnId="{784E7FC5-97AA-4615-93F5-26AAA4E18871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CC643578-960D-4FC5-A4F1-60A0F62A7B19}" type="sibTrans" cxnId="{784E7FC5-97AA-4615-93F5-26AAA4E18871}">
      <dgm:prSet/>
      <dgm:spPr/>
      <dgm:t>
        <a:bodyPr/>
        <a:lstStyle/>
        <a:p>
          <a:endParaRPr lang="es-ES" sz="2400">
            <a:latin typeface="+mn-lt"/>
          </a:endParaRPr>
        </a:p>
      </dgm:t>
    </dgm:pt>
    <dgm:pt modelId="{B55AC54E-14BC-41C7-ACDD-B9843FBDC7F3}" type="pres">
      <dgm:prSet presAssocID="{9EDA19F9-CB5B-4B9A-901F-AB6C812E82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F26A77D-4C6E-4645-993B-FDC0C1577566}" type="pres">
      <dgm:prSet presAssocID="{F8C8D7E3-F222-41B9-B14A-E3B914FB97F2}" presName="boxAndChildren" presStyleCnt="0"/>
      <dgm:spPr/>
    </dgm:pt>
    <dgm:pt modelId="{556638F3-9DF9-45FA-8367-DA444FD8A516}" type="pres">
      <dgm:prSet presAssocID="{F8C8D7E3-F222-41B9-B14A-E3B914FB97F2}" presName="parentTextBox" presStyleLbl="node1" presStyleIdx="0" presStyleCnt="2" custScaleX="56597" custScaleY="16752" custLinFactNeighborY="2205"/>
      <dgm:spPr/>
      <dgm:t>
        <a:bodyPr/>
        <a:lstStyle/>
        <a:p>
          <a:endParaRPr lang="es-ES"/>
        </a:p>
      </dgm:t>
    </dgm:pt>
    <dgm:pt modelId="{6F8FF298-A3D8-4F48-AD94-FEFEB499FFE0}" type="pres">
      <dgm:prSet presAssocID="{8EDA24BE-581D-48F2-A215-481237A28271}" presName="sp" presStyleCnt="0"/>
      <dgm:spPr/>
    </dgm:pt>
    <dgm:pt modelId="{F5F77CE2-8CF3-4E51-B43B-8D5852BB6067}" type="pres">
      <dgm:prSet presAssocID="{18FCD5C3-1D5F-4AFB-9DA6-18538FEEDB54}" presName="arrowAndChildren" presStyleCnt="0"/>
      <dgm:spPr/>
    </dgm:pt>
    <dgm:pt modelId="{2FDBFF23-1A67-40DD-B6F4-F9E8DB3C5E06}" type="pres">
      <dgm:prSet presAssocID="{18FCD5C3-1D5F-4AFB-9DA6-18538FEEDB54}" presName="parentTextArrow" presStyleLbl="node1" presStyleIdx="0" presStyleCnt="2" custLinFactNeighborX="763" custLinFactNeighborY="77"/>
      <dgm:spPr/>
      <dgm:t>
        <a:bodyPr/>
        <a:lstStyle/>
        <a:p>
          <a:endParaRPr lang="es-ES"/>
        </a:p>
      </dgm:t>
    </dgm:pt>
    <dgm:pt modelId="{7A45FDBC-57C0-45D8-AA76-9244B7C0A494}" type="pres">
      <dgm:prSet presAssocID="{18FCD5C3-1D5F-4AFB-9DA6-18538FEEDB54}" presName="arrow" presStyleLbl="node1" presStyleIdx="1" presStyleCnt="2" custScaleY="51110" custLinFactNeighborX="798" custLinFactNeighborY="840"/>
      <dgm:spPr/>
      <dgm:t>
        <a:bodyPr/>
        <a:lstStyle/>
        <a:p>
          <a:endParaRPr lang="es-ES"/>
        </a:p>
      </dgm:t>
    </dgm:pt>
    <dgm:pt modelId="{449A1AFC-DC5C-4746-A2AB-49199C706566}" type="pres">
      <dgm:prSet presAssocID="{18FCD5C3-1D5F-4AFB-9DA6-18538FEEDB54}" presName="descendantArrow" presStyleCnt="0"/>
      <dgm:spPr/>
    </dgm:pt>
    <dgm:pt modelId="{4C0F9E49-D138-4959-B9B6-514068BE853D}" type="pres">
      <dgm:prSet presAssocID="{68F3359E-FF38-416E-B1A3-5B5EDB38D3D8}" presName="childTextArrow" presStyleLbl="fgAccFollowNode1" presStyleIdx="0" presStyleCnt="2" custScaleY="38741" custLinFactNeighborY="48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D46AB0-2000-497A-9373-C355CF2951AF}" type="pres">
      <dgm:prSet presAssocID="{CA888430-1B3D-47EC-9A15-E61E0107C92B}" presName="childTextArrow" presStyleLbl="fgAccFollowNode1" presStyleIdx="1" presStyleCnt="2" custScaleY="38715" custLinFactNeighborY="46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4CFBF65-4257-4599-B769-83D4B953E41C}" srcId="{18FCD5C3-1D5F-4AFB-9DA6-18538FEEDB54}" destId="{CA888430-1B3D-47EC-9A15-E61E0107C92B}" srcOrd="1" destOrd="0" parTransId="{714426E3-16EA-4D63-8A34-B674E1A099E9}" sibTransId="{B41897EE-2A07-412E-9AEA-F3459DD70E4B}"/>
    <dgm:cxn modelId="{0F6F4F34-955A-4A26-9792-18FD366DEA99}" type="presOf" srcId="{F8C8D7E3-F222-41B9-B14A-E3B914FB97F2}" destId="{556638F3-9DF9-45FA-8367-DA444FD8A516}" srcOrd="0" destOrd="0" presId="urn:microsoft.com/office/officeart/2005/8/layout/process4"/>
    <dgm:cxn modelId="{97BBAFAD-F549-4372-B59F-4E243C4D6058}" type="presOf" srcId="{18FCD5C3-1D5F-4AFB-9DA6-18538FEEDB54}" destId="{2FDBFF23-1A67-40DD-B6F4-F9E8DB3C5E06}" srcOrd="0" destOrd="0" presId="urn:microsoft.com/office/officeart/2005/8/layout/process4"/>
    <dgm:cxn modelId="{2FA024FF-65E8-4B2A-8D83-A1799E50D1E8}" type="presOf" srcId="{CA888430-1B3D-47EC-9A15-E61E0107C92B}" destId="{11D46AB0-2000-497A-9373-C355CF2951AF}" srcOrd="0" destOrd="0" presId="urn:microsoft.com/office/officeart/2005/8/layout/process4"/>
    <dgm:cxn modelId="{47500695-119C-4221-B53D-30D6ED9B204A}" srcId="{9EDA19F9-CB5B-4B9A-901F-AB6C812E82D1}" destId="{18FCD5C3-1D5F-4AFB-9DA6-18538FEEDB54}" srcOrd="0" destOrd="0" parTransId="{3069F654-5E48-4728-A8E9-8186EFAC636C}" sibTransId="{8EDA24BE-581D-48F2-A215-481237A28271}"/>
    <dgm:cxn modelId="{CD104002-85C9-4696-BF3A-8904DA4ECF1E}" type="presOf" srcId="{9EDA19F9-CB5B-4B9A-901F-AB6C812E82D1}" destId="{B55AC54E-14BC-41C7-ACDD-B9843FBDC7F3}" srcOrd="0" destOrd="0" presId="urn:microsoft.com/office/officeart/2005/8/layout/process4"/>
    <dgm:cxn modelId="{784E7FC5-97AA-4615-93F5-26AAA4E18871}" srcId="{18FCD5C3-1D5F-4AFB-9DA6-18538FEEDB54}" destId="{68F3359E-FF38-416E-B1A3-5B5EDB38D3D8}" srcOrd="0" destOrd="0" parTransId="{1915D690-1B54-4AE5-98A7-42388A9FF70F}" sibTransId="{CC643578-960D-4FC5-A4F1-60A0F62A7B19}"/>
    <dgm:cxn modelId="{E92EC7D7-C2B8-4D5D-89F4-CCA5C5028975}" type="presOf" srcId="{18FCD5C3-1D5F-4AFB-9DA6-18538FEEDB54}" destId="{7A45FDBC-57C0-45D8-AA76-9244B7C0A494}" srcOrd="1" destOrd="0" presId="urn:microsoft.com/office/officeart/2005/8/layout/process4"/>
    <dgm:cxn modelId="{1F404625-FEE8-4FBC-8451-87481BCF9CD9}" type="presOf" srcId="{68F3359E-FF38-416E-B1A3-5B5EDB38D3D8}" destId="{4C0F9E49-D138-4959-B9B6-514068BE853D}" srcOrd="0" destOrd="0" presId="urn:microsoft.com/office/officeart/2005/8/layout/process4"/>
    <dgm:cxn modelId="{3196DA0B-BBBE-4CE8-9B90-C04CA5F6F428}" srcId="{9EDA19F9-CB5B-4B9A-901F-AB6C812E82D1}" destId="{F8C8D7E3-F222-41B9-B14A-E3B914FB97F2}" srcOrd="1" destOrd="0" parTransId="{8F972374-A2DB-4364-93F6-B0204227A9C4}" sibTransId="{CAFF4FB5-E192-4820-903E-F4A2A6C01200}"/>
    <dgm:cxn modelId="{91220001-A7AD-4E00-86F4-AC8BCD9FD0D0}" type="presParOf" srcId="{B55AC54E-14BC-41C7-ACDD-B9843FBDC7F3}" destId="{4F26A77D-4C6E-4645-993B-FDC0C1577566}" srcOrd="0" destOrd="0" presId="urn:microsoft.com/office/officeart/2005/8/layout/process4"/>
    <dgm:cxn modelId="{2111E848-D656-42EC-AF77-C619A6839CBF}" type="presParOf" srcId="{4F26A77D-4C6E-4645-993B-FDC0C1577566}" destId="{556638F3-9DF9-45FA-8367-DA444FD8A516}" srcOrd="0" destOrd="0" presId="urn:microsoft.com/office/officeart/2005/8/layout/process4"/>
    <dgm:cxn modelId="{C1E4C557-3880-4EDB-BC3D-C5CE884C5FDA}" type="presParOf" srcId="{B55AC54E-14BC-41C7-ACDD-B9843FBDC7F3}" destId="{6F8FF298-A3D8-4F48-AD94-FEFEB499FFE0}" srcOrd="1" destOrd="0" presId="urn:microsoft.com/office/officeart/2005/8/layout/process4"/>
    <dgm:cxn modelId="{744DEACB-6486-4416-BEC0-81BE5B1DAA8D}" type="presParOf" srcId="{B55AC54E-14BC-41C7-ACDD-B9843FBDC7F3}" destId="{F5F77CE2-8CF3-4E51-B43B-8D5852BB6067}" srcOrd="2" destOrd="0" presId="urn:microsoft.com/office/officeart/2005/8/layout/process4"/>
    <dgm:cxn modelId="{F5D150C3-E642-4FF1-98A4-B3C770261ECC}" type="presParOf" srcId="{F5F77CE2-8CF3-4E51-B43B-8D5852BB6067}" destId="{2FDBFF23-1A67-40DD-B6F4-F9E8DB3C5E06}" srcOrd="0" destOrd="0" presId="urn:microsoft.com/office/officeart/2005/8/layout/process4"/>
    <dgm:cxn modelId="{10288D94-047A-440D-8141-CFEFB95AE64D}" type="presParOf" srcId="{F5F77CE2-8CF3-4E51-B43B-8D5852BB6067}" destId="{7A45FDBC-57C0-45D8-AA76-9244B7C0A494}" srcOrd="1" destOrd="0" presId="urn:microsoft.com/office/officeart/2005/8/layout/process4"/>
    <dgm:cxn modelId="{E222117E-78C0-408B-8DA5-2067E3E84F9C}" type="presParOf" srcId="{F5F77CE2-8CF3-4E51-B43B-8D5852BB6067}" destId="{449A1AFC-DC5C-4746-A2AB-49199C706566}" srcOrd="2" destOrd="0" presId="urn:microsoft.com/office/officeart/2005/8/layout/process4"/>
    <dgm:cxn modelId="{6C07AE4D-CE66-49EC-AF5F-E803A8FB4DFB}" type="presParOf" srcId="{449A1AFC-DC5C-4746-A2AB-49199C706566}" destId="{4C0F9E49-D138-4959-B9B6-514068BE853D}" srcOrd="0" destOrd="0" presId="urn:microsoft.com/office/officeart/2005/8/layout/process4"/>
    <dgm:cxn modelId="{C04E3124-B8D6-44F0-BE22-70EFAA584A8F}" type="presParOf" srcId="{449A1AFC-DC5C-4746-A2AB-49199C706566}" destId="{11D46AB0-2000-497A-9373-C355CF2951A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1A9D702-B6B8-473E-8685-05DBFFFBC63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DBB72E2-3C2A-4745-A030-2FE3869DD91E}">
      <dgm:prSet phldrT="[Texto]" custT="1"/>
      <dgm:spPr/>
      <dgm:t>
        <a:bodyPr/>
        <a:lstStyle/>
        <a:p>
          <a:r>
            <a:rPr lang="es-EC" sz="3200" b="1" i="0" u="none" strike="noStrike" spc="-1" dirty="0" smtClean="0">
              <a:solidFill>
                <a:schemeClr val="tx1"/>
              </a:solidFill>
              <a:latin typeface="+mn-lt"/>
              <a:ea typeface="Arial"/>
            </a:rPr>
            <a:t>7.122</a:t>
          </a:r>
          <a:endParaRPr lang="es-EC" sz="3200" b="1" i="0" u="none" strike="noStrike" spc="-1" dirty="0" smtClean="0">
            <a:solidFill>
              <a:schemeClr val="tx1"/>
            </a:solidFill>
            <a:latin typeface="+mn-lt"/>
          </a:endParaRPr>
        </a:p>
        <a:p>
          <a:r>
            <a:rPr lang="es-EC" sz="2800" b="0" strike="noStrike" spc="-1" dirty="0" smtClean="0">
              <a:solidFill>
                <a:schemeClr val="tx1"/>
              </a:solidFill>
              <a:latin typeface="+mn-lt"/>
              <a:ea typeface="Arial"/>
            </a:rPr>
            <a:t>Tamizaje de Pruebas Rápidas de Sífilis  Realizadas</a:t>
          </a:r>
          <a:endParaRPr lang="es-ES" sz="2800" dirty="0">
            <a:solidFill>
              <a:schemeClr val="tx1"/>
            </a:solidFill>
            <a:latin typeface="+mn-lt"/>
          </a:endParaRPr>
        </a:p>
      </dgm:t>
    </dgm:pt>
    <dgm:pt modelId="{999CBCB1-2BD3-47C2-A73B-1CAAEF73416E}" type="parTrans" cxnId="{C1667C26-4FC9-4AA2-A4B3-1996C5175E75}">
      <dgm:prSet/>
      <dgm:spPr/>
      <dgm:t>
        <a:bodyPr/>
        <a:lstStyle/>
        <a:p>
          <a:endParaRPr lang="es-ES" sz="2800">
            <a:latin typeface="+mn-lt"/>
          </a:endParaRPr>
        </a:p>
      </dgm:t>
    </dgm:pt>
    <dgm:pt modelId="{FA6AD84D-0B7A-4DD5-98DE-017607CB53FE}" type="sibTrans" cxnId="{C1667C26-4FC9-4AA2-A4B3-1996C5175E75}">
      <dgm:prSet/>
      <dgm:spPr/>
      <dgm:t>
        <a:bodyPr/>
        <a:lstStyle/>
        <a:p>
          <a:endParaRPr lang="es-ES" sz="2800">
            <a:latin typeface="+mn-lt"/>
          </a:endParaRPr>
        </a:p>
      </dgm:t>
    </dgm:pt>
    <dgm:pt modelId="{8BBC40E3-B5B1-436C-8924-BFE6DE289E8C}">
      <dgm:prSet phldrT="[Texto]" custT="1"/>
      <dgm:spPr/>
      <dgm:t>
        <a:bodyPr/>
        <a:lstStyle/>
        <a:p>
          <a:r>
            <a:rPr lang="es-EC" sz="28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Pruebas Reactivas                  68</a:t>
          </a:r>
          <a:endParaRPr lang="es-ES" sz="2800" b="0" dirty="0">
            <a:latin typeface="+mn-lt"/>
          </a:endParaRPr>
        </a:p>
      </dgm:t>
    </dgm:pt>
    <dgm:pt modelId="{CA9A90A1-FBC5-419E-998E-A1F5BB27868B}" type="parTrans" cxnId="{011138D8-0EF5-42C1-95DC-61133A6303A6}">
      <dgm:prSet/>
      <dgm:spPr/>
      <dgm:t>
        <a:bodyPr/>
        <a:lstStyle/>
        <a:p>
          <a:endParaRPr lang="es-ES" sz="2800">
            <a:latin typeface="+mn-lt"/>
          </a:endParaRPr>
        </a:p>
      </dgm:t>
    </dgm:pt>
    <dgm:pt modelId="{B8276B40-345B-403D-97A4-29B13AB26990}" type="sibTrans" cxnId="{011138D8-0EF5-42C1-95DC-61133A6303A6}">
      <dgm:prSet/>
      <dgm:spPr/>
      <dgm:t>
        <a:bodyPr/>
        <a:lstStyle/>
        <a:p>
          <a:endParaRPr lang="es-ES" sz="2800">
            <a:latin typeface="+mn-lt"/>
          </a:endParaRPr>
        </a:p>
      </dgm:t>
    </dgm:pt>
    <dgm:pt modelId="{DDD35224-F8AC-40B7-AB62-F4F6AE1600A2}">
      <dgm:prSet phldrT="[Texto]" custT="1"/>
      <dgm:spPr/>
      <dgm:t>
        <a:bodyPr/>
        <a:lstStyle/>
        <a:p>
          <a:r>
            <a:rPr lang="es-EC" sz="2800" b="0" strike="noStrike" spc="-1" dirty="0" smtClean="0">
              <a:solidFill>
                <a:srgbClr val="000000"/>
              </a:solidFill>
              <a:latin typeface="+mn-lt"/>
              <a:ea typeface="Arial"/>
            </a:rPr>
            <a:t>Pruebas No Reactivas          7.054</a:t>
          </a:r>
          <a:endParaRPr lang="es-ES" sz="2800" b="0" dirty="0">
            <a:latin typeface="+mn-lt"/>
          </a:endParaRPr>
        </a:p>
      </dgm:t>
    </dgm:pt>
    <dgm:pt modelId="{5D2C8B75-0433-4BC0-BE10-0D6463257F98}" type="parTrans" cxnId="{5332B78C-710C-43E8-AD6C-BD09271BC66D}">
      <dgm:prSet/>
      <dgm:spPr/>
      <dgm:t>
        <a:bodyPr/>
        <a:lstStyle/>
        <a:p>
          <a:endParaRPr lang="es-ES" sz="2800">
            <a:latin typeface="+mn-lt"/>
          </a:endParaRPr>
        </a:p>
      </dgm:t>
    </dgm:pt>
    <dgm:pt modelId="{A7810E1C-6CA9-4238-B3B4-2D78C59811E0}" type="sibTrans" cxnId="{5332B78C-710C-43E8-AD6C-BD09271BC66D}">
      <dgm:prSet/>
      <dgm:spPr/>
      <dgm:t>
        <a:bodyPr/>
        <a:lstStyle/>
        <a:p>
          <a:endParaRPr lang="es-ES" sz="2800">
            <a:latin typeface="+mn-lt"/>
          </a:endParaRPr>
        </a:p>
      </dgm:t>
    </dgm:pt>
    <dgm:pt modelId="{51A8C595-C98F-4FC2-91C6-6C6054C74576}">
      <dgm:prSet phldrT="[Texto]" custT="1"/>
      <dgm:spPr/>
      <dgm:t>
        <a:bodyPr/>
        <a:lstStyle/>
        <a:p>
          <a:endParaRPr lang="es-ES" sz="2800" b="0" dirty="0">
            <a:latin typeface="+mn-lt"/>
          </a:endParaRPr>
        </a:p>
      </dgm:t>
    </dgm:pt>
    <dgm:pt modelId="{B923509F-6E07-4AF0-865D-72A888C45BFA}" type="parTrans" cxnId="{1ACBDF08-B958-42F9-98EC-B8A8F0B7A323}">
      <dgm:prSet/>
      <dgm:spPr/>
      <dgm:t>
        <a:bodyPr/>
        <a:lstStyle/>
        <a:p>
          <a:endParaRPr lang="es-ES" sz="2800">
            <a:latin typeface="+mn-lt"/>
          </a:endParaRPr>
        </a:p>
      </dgm:t>
    </dgm:pt>
    <dgm:pt modelId="{0BB55981-24E4-47A1-8539-431B0CC55F9C}" type="sibTrans" cxnId="{1ACBDF08-B958-42F9-98EC-B8A8F0B7A323}">
      <dgm:prSet/>
      <dgm:spPr/>
      <dgm:t>
        <a:bodyPr/>
        <a:lstStyle/>
        <a:p>
          <a:endParaRPr lang="es-ES" sz="2800">
            <a:latin typeface="+mn-lt"/>
          </a:endParaRPr>
        </a:p>
      </dgm:t>
    </dgm:pt>
    <dgm:pt modelId="{E3411BB5-9DBE-48B5-AD06-C09D8578AEEB}" type="pres">
      <dgm:prSet presAssocID="{D1A9D702-B6B8-473E-8685-05DBFFFBC6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79D9B33-04A6-41D3-809D-47B6B2725620}" type="pres">
      <dgm:prSet presAssocID="{DDBB72E2-3C2A-4745-A030-2FE3869DD91E}" presName="composite" presStyleCnt="0"/>
      <dgm:spPr/>
    </dgm:pt>
    <dgm:pt modelId="{4F545CBA-9A09-4DCB-96B5-D4385499E177}" type="pres">
      <dgm:prSet presAssocID="{DDBB72E2-3C2A-4745-A030-2FE3869DD91E}" presName="parTx" presStyleLbl="alignNode1" presStyleIdx="0" presStyleCnt="1" custLinFactNeighborX="1002" custLinFactNeighborY="-3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A5969F-047C-4F57-BA95-706F2B51EC2B}" type="pres">
      <dgm:prSet presAssocID="{DDBB72E2-3C2A-4745-A030-2FE3869DD91E}" presName="desTx" presStyleLbl="alignAccFollowNode1" presStyleIdx="0" presStyleCnt="1" custScaleY="100000" custLinFactNeighborY="57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C1FCFC-AC5B-4076-A807-D57D69CB1363}" type="presOf" srcId="{DDD35224-F8AC-40B7-AB62-F4F6AE1600A2}" destId="{6EA5969F-047C-4F57-BA95-706F2B51EC2B}" srcOrd="0" destOrd="2" presId="urn:microsoft.com/office/officeart/2005/8/layout/hList1"/>
    <dgm:cxn modelId="{011138D8-0EF5-42C1-95DC-61133A6303A6}" srcId="{DDBB72E2-3C2A-4745-A030-2FE3869DD91E}" destId="{8BBC40E3-B5B1-436C-8924-BFE6DE289E8C}" srcOrd="0" destOrd="0" parTransId="{CA9A90A1-FBC5-419E-998E-A1F5BB27868B}" sibTransId="{B8276B40-345B-403D-97A4-29B13AB26990}"/>
    <dgm:cxn modelId="{24454E09-1C46-4661-B11D-9A24F5DDF483}" type="presOf" srcId="{51A8C595-C98F-4FC2-91C6-6C6054C74576}" destId="{6EA5969F-047C-4F57-BA95-706F2B51EC2B}" srcOrd="0" destOrd="1" presId="urn:microsoft.com/office/officeart/2005/8/layout/hList1"/>
    <dgm:cxn modelId="{0919CBC5-56E8-4358-AACC-973F5CB82577}" type="presOf" srcId="{8BBC40E3-B5B1-436C-8924-BFE6DE289E8C}" destId="{6EA5969F-047C-4F57-BA95-706F2B51EC2B}" srcOrd="0" destOrd="0" presId="urn:microsoft.com/office/officeart/2005/8/layout/hList1"/>
    <dgm:cxn modelId="{5332B78C-710C-43E8-AD6C-BD09271BC66D}" srcId="{DDBB72E2-3C2A-4745-A030-2FE3869DD91E}" destId="{DDD35224-F8AC-40B7-AB62-F4F6AE1600A2}" srcOrd="1" destOrd="0" parTransId="{5D2C8B75-0433-4BC0-BE10-0D6463257F98}" sibTransId="{A7810E1C-6CA9-4238-B3B4-2D78C59811E0}"/>
    <dgm:cxn modelId="{1ACBDF08-B958-42F9-98EC-B8A8F0B7A323}" srcId="{8BBC40E3-B5B1-436C-8924-BFE6DE289E8C}" destId="{51A8C595-C98F-4FC2-91C6-6C6054C74576}" srcOrd="0" destOrd="0" parTransId="{B923509F-6E07-4AF0-865D-72A888C45BFA}" sibTransId="{0BB55981-24E4-47A1-8539-431B0CC55F9C}"/>
    <dgm:cxn modelId="{ADB8BB3E-926F-4AE8-89AA-393350424CC8}" type="presOf" srcId="{D1A9D702-B6B8-473E-8685-05DBFFFBC632}" destId="{E3411BB5-9DBE-48B5-AD06-C09D8578AEEB}" srcOrd="0" destOrd="0" presId="urn:microsoft.com/office/officeart/2005/8/layout/hList1"/>
    <dgm:cxn modelId="{C1667C26-4FC9-4AA2-A4B3-1996C5175E75}" srcId="{D1A9D702-B6B8-473E-8685-05DBFFFBC632}" destId="{DDBB72E2-3C2A-4745-A030-2FE3869DD91E}" srcOrd="0" destOrd="0" parTransId="{999CBCB1-2BD3-47C2-A73B-1CAAEF73416E}" sibTransId="{FA6AD84D-0B7A-4DD5-98DE-017607CB53FE}"/>
    <dgm:cxn modelId="{D8EFFEFE-0656-49DD-ACF1-799753D660D5}" type="presOf" srcId="{DDBB72E2-3C2A-4745-A030-2FE3869DD91E}" destId="{4F545CBA-9A09-4DCB-96B5-D4385499E177}" srcOrd="0" destOrd="0" presId="urn:microsoft.com/office/officeart/2005/8/layout/hList1"/>
    <dgm:cxn modelId="{AB4364E9-C4CE-493B-B608-D04CFFCE4DC2}" type="presParOf" srcId="{E3411BB5-9DBE-48B5-AD06-C09D8578AEEB}" destId="{779D9B33-04A6-41D3-809D-47B6B2725620}" srcOrd="0" destOrd="0" presId="urn:microsoft.com/office/officeart/2005/8/layout/hList1"/>
    <dgm:cxn modelId="{C608417A-7913-4070-844D-70C74BCEAEAC}" type="presParOf" srcId="{779D9B33-04A6-41D3-809D-47B6B2725620}" destId="{4F545CBA-9A09-4DCB-96B5-D4385499E177}" srcOrd="0" destOrd="0" presId="urn:microsoft.com/office/officeart/2005/8/layout/hList1"/>
    <dgm:cxn modelId="{773F3FB8-4AA8-453D-B898-0D557DD5E04E}" type="presParOf" srcId="{779D9B33-04A6-41D3-809D-47B6B2725620}" destId="{6EA5969F-047C-4F57-BA95-706F2B51EC2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73D03-981D-4B02-85AA-95F0AE1274D0}">
      <dsp:nvSpPr>
        <dsp:cNvPr id="0" name=""/>
        <dsp:cNvSpPr/>
      </dsp:nvSpPr>
      <dsp:spPr>
        <a:xfrm>
          <a:off x="1530" y="718"/>
          <a:ext cx="4142339" cy="5919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POBLACIÓN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143.818 habitantes</a:t>
          </a:r>
          <a:endParaRPr lang="es-EC" sz="1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8867" y="18055"/>
        <a:ext cx="4107665" cy="557245"/>
      </dsp:txXfrm>
    </dsp:sp>
    <dsp:sp modelId="{4664BFCD-84AC-43E5-AF34-185162BEF2B7}">
      <dsp:nvSpPr>
        <dsp:cNvPr id="0" name=""/>
        <dsp:cNvSpPr/>
      </dsp:nvSpPr>
      <dsp:spPr>
        <a:xfrm>
          <a:off x="1530" y="662234"/>
          <a:ext cx="1987686" cy="283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rPr>
            <a:t>Mujeres 73.511</a:t>
          </a:r>
          <a:endParaRPr lang="es-EC" sz="1400" kern="1200" dirty="0">
            <a:latin typeface="+mn-lt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9844" y="670548"/>
        <a:ext cx="1971058" cy="267230"/>
      </dsp:txXfrm>
    </dsp:sp>
    <dsp:sp modelId="{F72E5885-BE2C-460F-833D-57C43F7B84B8}">
      <dsp:nvSpPr>
        <dsp:cNvPr id="0" name=""/>
        <dsp:cNvSpPr/>
      </dsp:nvSpPr>
      <dsp:spPr>
        <a:xfrm>
          <a:off x="2156182" y="662234"/>
          <a:ext cx="1987686" cy="283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rPr>
            <a:t>Hombres 70.307</a:t>
          </a:r>
          <a:endParaRPr lang="es-EC" sz="1400" kern="1200" dirty="0">
            <a:latin typeface="+mn-lt"/>
            <a:ea typeface="Cambria" panose="02040503050406030204" pitchFamily="18" charset="0"/>
          </a:endParaRPr>
        </a:p>
      </dsp:txBody>
      <dsp:txXfrm>
        <a:off x="2164496" y="670548"/>
        <a:ext cx="1971058" cy="2672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D998E-B9CC-401F-B9E6-4615A0B6091D}">
      <dsp:nvSpPr>
        <dsp:cNvPr id="0" name=""/>
        <dsp:cNvSpPr/>
      </dsp:nvSpPr>
      <dsp:spPr>
        <a:xfrm rot="5400000">
          <a:off x="4142618" y="-956443"/>
          <a:ext cx="2071097" cy="44649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1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31884</a:t>
          </a:r>
          <a:r>
            <a:rPr lang="es-EC" sz="20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 tamizajes realizados</a:t>
          </a:r>
          <a:endParaRPr lang="es-ES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1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413</a:t>
          </a:r>
          <a:r>
            <a:rPr lang="es-EC" sz="20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 pacientes diagnosticados con Hipertensión arterial</a:t>
          </a:r>
          <a:endParaRPr lang="es-ES" sz="2000" kern="1200" dirty="0">
            <a:latin typeface="+mn-lt"/>
          </a:endParaRPr>
        </a:p>
      </dsp:txBody>
      <dsp:txXfrm rot="-5400000">
        <a:off x="2945709" y="341569"/>
        <a:ext cx="4363814" cy="1868891"/>
      </dsp:txXfrm>
    </dsp:sp>
    <dsp:sp modelId="{216D173A-AB1D-4221-AA21-F0717D6197AC}">
      <dsp:nvSpPr>
        <dsp:cNvPr id="0" name=""/>
        <dsp:cNvSpPr/>
      </dsp:nvSpPr>
      <dsp:spPr>
        <a:xfrm>
          <a:off x="26" y="1676"/>
          <a:ext cx="2945682" cy="25486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1" kern="1200" spc="-1" dirty="0" smtClean="0">
              <a:solidFill>
                <a:schemeClr val="tx1"/>
              </a:solidFill>
              <a:latin typeface="+mn-lt"/>
            </a:rPr>
            <a:t>PREVENCIÓN DE LA HIPERTENSIÓN ARTERIAL</a:t>
          </a:r>
          <a:endParaRPr lang="es-EC" sz="2000" kern="1200" spc="-1" dirty="0" smtClean="0">
            <a:solidFill>
              <a:schemeClr val="tx1"/>
            </a:solidFill>
            <a:latin typeface="+mn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pc="-1" dirty="0" smtClean="0">
              <a:solidFill>
                <a:schemeClr val="tx1"/>
              </a:solidFill>
              <a:latin typeface="+mn-lt"/>
            </a:rPr>
            <a:t>Población objetivo mayor a 18 años de edad</a:t>
          </a:r>
          <a:endParaRPr lang="es-ES" sz="2000" kern="1200" dirty="0">
            <a:solidFill>
              <a:schemeClr val="tx1"/>
            </a:solidFill>
            <a:latin typeface="+mn-lt"/>
          </a:endParaRPr>
        </a:p>
      </dsp:txBody>
      <dsp:txXfrm>
        <a:off x="124442" y="126092"/>
        <a:ext cx="2696850" cy="2299845"/>
      </dsp:txXfrm>
    </dsp:sp>
    <dsp:sp modelId="{D7E13C38-C2D2-406B-909A-61AB87F80581}">
      <dsp:nvSpPr>
        <dsp:cNvPr id="0" name=""/>
        <dsp:cNvSpPr/>
      </dsp:nvSpPr>
      <dsp:spPr>
        <a:xfrm rot="5400000">
          <a:off x="4060013" y="1848384"/>
          <a:ext cx="2255648" cy="44417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1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1664</a:t>
          </a:r>
          <a:r>
            <a:rPr lang="es-EC" sz="20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 pruebas realizadas</a:t>
          </a:r>
          <a:endParaRPr lang="es-ES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1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203</a:t>
          </a:r>
          <a:r>
            <a:rPr lang="es-EC" sz="20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 resultados positivas del virus de papiloma humano</a:t>
          </a:r>
          <a:endParaRPr lang="es-EC" sz="2000" b="0" strike="noStrike" kern="1200" spc="-1" dirty="0" smtClean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Seguimiento pacientes positivas</a:t>
          </a:r>
          <a:r>
            <a:rPr lang="es-EC" sz="2000" b="1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 53 </a:t>
          </a:r>
          <a:r>
            <a:rPr lang="es-EC" sz="20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citologías y </a:t>
          </a:r>
          <a:r>
            <a:rPr lang="es-EC" sz="2000" b="1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46</a:t>
          </a:r>
          <a:r>
            <a:rPr lang="es-EC" sz="20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 colposcopias realizadas.</a:t>
          </a:r>
          <a:endParaRPr lang="es-EC" sz="2000" b="0" strike="noStrike" kern="1200" spc="-1" dirty="0">
            <a:latin typeface="+mn-lt"/>
          </a:endParaRPr>
        </a:p>
      </dsp:txBody>
      <dsp:txXfrm rot="-5400000">
        <a:off x="2966958" y="3051551"/>
        <a:ext cx="4331647" cy="2035424"/>
      </dsp:txXfrm>
    </dsp:sp>
    <dsp:sp modelId="{E76EDB6A-5936-4076-8EAF-1530233FE284}">
      <dsp:nvSpPr>
        <dsp:cNvPr id="0" name=""/>
        <dsp:cNvSpPr/>
      </dsp:nvSpPr>
      <dsp:spPr>
        <a:xfrm>
          <a:off x="26" y="2721539"/>
          <a:ext cx="2966931" cy="26954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1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PREVENCIÓN DEL CÁNCER DE CUELLO UTERINO</a:t>
          </a:r>
          <a:endParaRPr lang="es-EC" sz="2000" b="0" strike="noStrike" kern="1200" spc="-1" dirty="0" smtClean="0">
            <a:latin typeface="+mn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Población objetivo 35-64 años de edad.</a:t>
          </a:r>
          <a:endParaRPr lang="es-ES" sz="2000" kern="1200" dirty="0">
            <a:latin typeface="+mn-lt"/>
          </a:endParaRPr>
        </a:p>
      </dsp:txBody>
      <dsp:txXfrm>
        <a:off x="131607" y="2853120"/>
        <a:ext cx="2703769" cy="24322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A225B-E481-4549-9BE1-AA5A8981EB28}">
      <dsp:nvSpPr>
        <dsp:cNvPr id="0" name=""/>
        <dsp:cNvSpPr/>
      </dsp:nvSpPr>
      <dsp:spPr>
        <a:xfrm>
          <a:off x="992" y="0"/>
          <a:ext cx="2579687" cy="50422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strike="noStrike" kern="1200" spc="-1" dirty="0" smtClean="0">
              <a:solidFill>
                <a:schemeClr val="tx1"/>
              </a:solidFill>
              <a:ea typeface="Roboto Medium"/>
            </a:rPr>
            <a:t>PREVENCIÓN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992" y="0"/>
        <a:ext cx="2579687" cy="1512676"/>
      </dsp:txXfrm>
    </dsp:sp>
    <dsp:sp modelId="{930E43F4-E57D-4036-8ACE-429D6146657B}">
      <dsp:nvSpPr>
        <dsp:cNvPr id="0" name=""/>
        <dsp:cNvSpPr/>
      </dsp:nvSpPr>
      <dsp:spPr>
        <a:xfrm>
          <a:off x="0" y="1193609"/>
          <a:ext cx="2473755" cy="1481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strike="noStrike" kern="1200" spc="-1" dirty="0" smtClean="0">
              <a:solidFill>
                <a:schemeClr val="tx1"/>
              </a:solidFill>
              <a:ea typeface="Roboto"/>
            </a:rPr>
            <a:t>50 </a:t>
          </a:r>
          <a:r>
            <a:rPr lang="es-EC" sz="2000" b="0" strike="noStrike" kern="1200" spc="-1" dirty="0" smtClean="0">
              <a:solidFill>
                <a:schemeClr val="tx1"/>
              </a:solidFill>
              <a:ea typeface="Roboto"/>
            </a:rPr>
            <a:t>profesionales capacitados en el manejo y uso de extintores</a:t>
          </a:r>
          <a:endParaRPr lang="es-EC" sz="2000" b="0" strike="noStrike" kern="1200" spc="-1" dirty="0" smtClean="0">
            <a:solidFill>
              <a:schemeClr val="tx1"/>
            </a:solidFill>
          </a:endParaRPr>
        </a:p>
      </dsp:txBody>
      <dsp:txXfrm>
        <a:off x="43400" y="1237009"/>
        <a:ext cx="2386955" cy="1394987"/>
      </dsp:txXfrm>
    </dsp:sp>
    <dsp:sp modelId="{EBDB9B92-8A9B-4557-BB82-70BAABED29B9}">
      <dsp:nvSpPr>
        <dsp:cNvPr id="0" name=""/>
        <dsp:cNvSpPr/>
      </dsp:nvSpPr>
      <dsp:spPr>
        <a:xfrm>
          <a:off x="0" y="2846420"/>
          <a:ext cx="2522315" cy="1706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strike="noStrike" kern="1200" spc="-1" dirty="0" smtClean="0">
              <a:solidFill>
                <a:schemeClr val="tx1"/>
              </a:solidFill>
              <a:ea typeface="Roboto"/>
            </a:rPr>
            <a:t>18</a:t>
          </a:r>
          <a:r>
            <a:rPr lang="es-EC" sz="2000" b="0" strike="noStrike" kern="1200" spc="-1" dirty="0" smtClean="0">
              <a:solidFill>
                <a:schemeClr val="tx1"/>
              </a:solidFill>
              <a:ea typeface="Roboto"/>
            </a:rPr>
            <a:t> profesionales certificados por OPS en  Sistema de Comando de Incidentes para Hospitales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49992" y="2896412"/>
        <a:ext cx="2422331" cy="1606885"/>
      </dsp:txXfrm>
    </dsp:sp>
    <dsp:sp modelId="{8302A7A4-3E62-41E5-8142-AC2235BD48FE}">
      <dsp:nvSpPr>
        <dsp:cNvPr id="0" name=""/>
        <dsp:cNvSpPr/>
      </dsp:nvSpPr>
      <dsp:spPr>
        <a:xfrm>
          <a:off x="2774156" y="0"/>
          <a:ext cx="2579687" cy="50422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strike="noStrike" kern="1200" spc="-1" dirty="0" smtClean="0">
              <a:solidFill>
                <a:schemeClr val="tx1"/>
              </a:solidFill>
              <a:ea typeface="Roboto Medium"/>
            </a:rPr>
            <a:t>PREPARACIÓN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2774156" y="0"/>
        <a:ext cx="2579687" cy="1512676"/>
      </dsp:txXfrm>
    </dsp:sp>
    <dsp:sp modelId="{695AE5FD-8ED6-48D0-86AF-8381A85C0116}">
      <dsp:nvSpPr>
        <dsp:cNvPr id="0" name=""/>
        <dsp:cNvSpPr/>
      </dsp:nvSpPr>
      <dsp:spPr>
        <a:xfrm>
          <a:off x="2818805" y="1157550"/>
          <a:ext cx="2434832" cy="1471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strike="noStrike" kern="1200" spc="-1" dirty="0" smtClean="0">
              <a:solidFill>
                <a:schemeClr val="tx1"/>
              </a:solidFill>
              <a:ea typeface="Roboto"/>
            </a:rPr>
            <a:t>15</a:t>
          </a:r>
          <a:r>
            <a:rPr lang="es-EC" sz="1800" b="0" strike="noStrike" kern="1200" spc="-1" dirty="0" smtClean="0">
              <a:solidFill>
                <a:schemeClr val="tx1"/>
              </a:solidFill>
              <a:ea typeface="Roboto"/>
            </a:rPr>
            <a:t> Simulacros ejecutados en los establecimientos de salud con su respectivo informe</a:t>
          </a:r>
          <a:endParaRPr lang="es-EC" sz="1800" b="0" strike="noStrike" kern="1200" spc="-1" dirty="0" smtClean="0">
            <a:solidFill>
              <a:schemeClr val="tx1"/>
            </a:solidFill>
          </a:endParaRPr>
        </a:p>
      </dsp:txBody>
      <dsp:txXfrm>
        <a:off x="2861892" y="1200637"/>
        <a:ext cx="2348658" cy="1384908"/>
      </dsp:txXfrm>
    </dsp:sp>
    <dsp:sp modelId="{9013DDD1-981D-4808-AD7E-8491C6DD8C7D}">
      <dsp:nvSpPr>
        <dsp:cNvPr id="0" name=""/>
        <dsp:cNvSpPr/>
      </dsp:nvSpPr>
      <dsp:spPr>
        <a:xfrm>
          <a:off x="2789820" y="2869604"/>
          <a:ext cx="2548359" cy="17074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strike="noStrike" kern="1200" spc="-1" dirty="0" smtClean="0">
              <a:solidFill>
                <a:schemeClr val="tx1"/>
              </a:solidFill>
              <a:ea typeface="Roboto"/>
            </a:rPr>
            <a:t>12</a:t>
          </a:r>
          <a:r>
            <a:rPr lang="es-EC" sz="1800" b="0" strike="noStrike" kern="1200" spc="-1" dirty="0" smtClean="0">
              <a:solidFill>
                <a:schemeClr val="tx1"/>
              </a:solidFill>
              <a:ea typeface="Roboto"/>
            </a:rPr>
            <a:t> Planes de contingencia de feriados, adecentamiento,  conflicto armado internos, festividades y romerías.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2839829" y="2919613"/>
        <a:ext cx="2448341" cy="1607430"/>
      </dsp:txXfrm>
    </dsp:sp>
    <dsp:sp modelId="{2AB3299D-7D7F-40ED-A2D9-D9CED18466A8}">
      <dsp:nvSpPr>
        <dsp:cNvPr id="0" name=""/>
        <dsp:cNvSpPr/>
      </dsp:nvSpPr>
      <dsp:spPr>
        <a:xfrm>
          <a:off x="5547320" y="0"/>
          <a:ext cx="2579687" cy="50422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strike="noStrike" kern="1200" spc="-1" dirty="0" smtClean="0">
              <a:solidFill>
                <a:schemeClr val="tx1"/>
              </a:solidFill>
              <a:ea typeface="Roboto Medium"/>
            </a:rPr>
            <a:t>RESPUESTA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5547320" y="0"/>
        <a:ext cx="2579687" cy="1512676"/>
      </dsp:txXfrm>
    </dsp:sp>
    <dsp:sp modelId="{8412079B-C4D9-4866-8299-43F15690AAC9}">
      <dsp:nvSpPr>
        <dsp:cNvPr id="0" name=""/>
        <dsp:cNvSpPr/>
      </dsp:nvSpPr>
      <dsp:spPr>
        <a:xfrm>
          <a:off x="5663509" y="1186758"/>
          <a:ext cx="2384498" cy="14828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strike="noStrike" kern="1200" spc="-1" dirty="0" smtClean="0">
              <a:solidFill>
                <a:schemeClr val="tx1"/>
              </a:solidFill>
              <a:ea typeface="Roboto"/>
            </a:rPr>
            <a:t>16</a:t>
          </a:r>
          <a:r>
            <a:rPr lang="es-EC" sz="2000" b="0" strike="noStrike" kern="1200" spc="-1" dirty="0" smtClean="0">
              <a:solidFill>
                <a:schemeClr val="tx1"/>
              </a:solidFill>
              <a:ea typeface="Roboto"/>
            </a:rPr>
            <a:t> Planes de Respuesta de establecimientos de salud Aprobados</a:t>
          </a:r>
          <a:endParaRPr lang="es-EC" sz="2000" b="0" strike="noStrike" kern="1200" spc="-1" dirty="0" smtClean="0">
            <a:solidFill>
              <a:schemeClr val="tx1"/>
            </a:solidFill>
          </a:endParaRPr>
        </a:p>
      </dsp:txBody>
      <dsp:txXfrm>
        <a:off x="5706941" y="1230190"/>
        <a:ext cx="2297634" cy="1396024"/>
      </dsp:txXfrm>
    </dsp:sp>
    <dsp:sp modelId="{C96A18A3-5F3F-46BB-9322-17E4139C1EEC}">
      <dsp:nvSpPr>
        <dsp:cNvPr id="0" name=""/>
        <dsp:cNvSpPr/>
      </dsp:nvSpPr>
      <dsp:spPr>
        <a:xfrm>
          <a:off x="5683641" y="2904607"/>
          <a:ext cx="2339776" cy="1663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strike="noStrike" kern="1200" spc="-1" dirty="0" smtClean="0">
              <a:solidFill>
                <a:schemeClr val="tx1"/>
              </a:solidFill>
              <a:ea typeface="Roboto"/>
            </a:rPr>
            <a:t>1</a:t>
          </a:r>
          <a:r>
            <a:rPr lang="es-EC" sz="2000" b="0" strike="noStrike" kern="1200" spc="-1" dirty="0" smtClean="0">
              <a:solidFill>
                <a:schemeClr val="tx1"/>
              </a:solidFill>
              <a:ea typeface="Roboto"/>
            </a:rPr>
            <a:t> Reporte de situación de eventualidad de accidente de avioneta en </a:t>
          </a:r>
          <a:r>
            <a:rPr lang="es-EC" sz="2000" b="0" strike="noStrike" kern="1200" spc="-1" dirty="0" err="1" smtClean="0">
              <a:solidFill>
                <a:schemeClr val="tx1"/>
              </a:solidFill>
              <a:ea typeface="Roboto"/>
            </a:rPr>
            <a:t>Mojanda</a:t>
          </a:r>
          <a:r>
            <a:rPr lang="es-EC" sz="2000" b="0" strike="noStrike" kern="1200" spc="-1" dirty="0" smtClean="0">
              <a:solidFill>
                <a:schemeClr val="tx1"/>
              </a:solidFill>
              <a:ea typeface="Roboto"/>
            </a:rPr>
            <a:t> 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5732358" y="2953324"/>
        <a:ext cx="2242342" cy="15658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93C72-8EF4-41EC-AA40-EAA5DEAF0916}">
      <dsp:nvSpPr>
        <dsp:cNvPr id="0" name=""/>
        <dsp:cNvSpPr/>
      </dsp:nvSpPr>
      <dsp:spPr>
        <a:xfrm>
          <a:off x="235813" y="318297"/>
          <a:ext cx="5569176" cy="1740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880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b="1" kern="1200" dirty="0"/>
            <a:t>36</a:t>
          </a:r>
          <a:r>
            <a:rPr lang="es-EC" sz="2300" kern="1200" dirty="0"/>
            <a:t> Salas de apoyo a la lactancia materna en los cantones Cayambe y Pedro Moncayo</a:t>
          </a:r>
        </a:p>
      </dsp:txBody>
      <dsp:txXfrm>
        <a:off x="235813" y="318297"/>
        <a:ext cx="5569176" cy="1740367"/>
      </dsp:txXfrm>
    </dsp:sp>
    <dsp:sp modelId="{8D7DE196-23B0-4D8B-9F38-4E5C1C6857FB}">
      <dsp:nvSpPr>
        <dsp:cNvPr id="0" name=""/>
        <dsp:cNvSpPr/>
      </dsp:nvSpPr>
      <dsp:spPr>
        <a:xfrm>
          <a:off x="69038" y="148869"/>
          <a:ext cx="1218257" cy="1827386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4000" b="-2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22877-1ABF-4378-80DB-781A972D5250}">
      <dsp:nvSpPr>
        <dsp:cNvPr id="0" name=""/>
        <dsp:cNvSpPr/>
      </dsp:nvSpPr>
      <dsp:spPr>
        <a:xfrm>
          <a:off x="6248859" y="318297"/>
          <a:ext cx="5569176" cy="1740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880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/>
            <a:t>Supervisión de </a:t>
          </a:r>
          <a:r>
            <a:rPr lang="es-EC" sz="2300" b="1" kern="1200" dirty="0"/>
            <a:t>34</a:t>
          </a:r>
          <a:r>
            <a:rPr lang="es-EC" sz="2300" kern="1200" dirty="0"/>
            <a:t> bares escolares en el cual son beneficiarios </a:t>
          </a:r>
          <a:r>
            <a:rPr lang="es-EC" sz="2300" b="1" kern="1200" dirty="0"/>
            <a:t>42630</a:t>
          </a:r>
          <a:r>
            <a:rPr lang="es-EC" sz="2300" kern="1200" dirty="0"/>
            <a:t> estudiantes .</a:t>
          </a:r>
        </a:p>
      </dsp:txBody>
      <dsp:txXfrm>
        <a:off x="6248859" y="318297"/>
        <a:ext cx="5569176" cy="1740367"/>
      </dsp:txXfrm>
    </dsp:sp>
    <dsp:sp modelId="{87947632-ED52-4A56-AC9E-DFCB7D8B7D39}">
      <dsp:nvSpPr>
        <dsp:cNvPr id="0" name=""/>
        <dsp:cNvSpPr/>
      </dsp:nvSpPr>
      <dsp:spPr>
        <a:xfrm>
          <a:off x="6016810" y="66911"/>
          <a:ext cx="1218257" cy="182738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876A2-1293-4ECD-8ABE-15634D76719D}">
      <dsp:nvSpPr>
        <dsp:cNvPr id="0" name=""/>
        <dsp:cNvSpPr/>
      </dsp:nvSpPr>
      <dsp:spPr>
        <a:xfrm>
          <a:off x="235813" y="2509227"/>
          <a:ext cx="5569176" cy="1740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880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/>
            <a:t>Se conformo </a:t>
          </a:r>
          <a:r>
            <a:rPr lang="es-ES" sz="2300" b="1" kern="1200" dirty="0"/>
            <a:t>16</a:t>
          </a:r>
          <a:r>
            <a:rPr lang="es-ES" sz="2300" kern="1200" dirty="0"/>
            <a:t> grupos de madres para fortalecer la  lactancia materna , en el cual participan activamente </a:t>
          </a:r>
          <a:r>
            <a:rPr lang="es-ES" sz="2300" b="1" kern="1200" dirty="0"/>
            <a:t>322</a:t>
          </a:r>
          <a:r>
            <a:rPr lang="es-ES" sz="2300" kern="1200" dirty="0"/>
            <a:t> madres en periodo de lactancia.</a:t>
          </a:r>
        </a:p>
      </dsp:txBody>
      <dsp:txXfrm>
        <a:off x="235813" y="2509227"/>
        <a:ext cx="5569176" cy="1740367"/>
      </dsp:txXfrm>
    </dsp:sp>
    <dsp:sp modelId="{C6B19155-37B8-4C8C-900E-E10DE2D46B43}">
      <dsp:nvSpPr>
        <dsp:cNvPr id="0" name=""/>
        <dsp:cNvSpPr/>
      </dsp:nvSpPr>
      <dsp:spPr>
        <a:xfrm>
          <a:off x="3764" y="2257840"/>
          <a:ext cx="1218257" cy="182738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294D3-81B0-4F50-AA5D-1C7011A0080C}">
      <dsp:nvSpPr>
        <dsp:cNvPr id="0" name=""/>
        <dsp:cNvSpPr/>
      </dsp:nvSpPr>
      <dsp:spPr>
        <a:xfrm>
          <a:off x="6248859" y="2509227"/>
          <a:ext cx="5569176" cy="17403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880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/>
            <a:t>245</a:t>
          </a:r>
          <a:r>
            <a:rPr lang="es-ES" sz="2300" kern="1200" dirty="0"/>
            <a:t> jóvenes forman parte del club de adolescentes en las </a:t>
          </a:r>
          <a:r>
            <a:rPr lang="es-ES" sz="2300" b="1" kern="1200" dirty="0"/>
            <a:t>15</a:t>
          </a:r>
          <a:r>
            <a:rPr lang="es-ES" sz="2300" kern="1200" dirty="0"/>
            <a:t> unidades de salud, así como </a:t>
          </a:r>
          <a:r>
            <a:rPr lang="es-ES" sz="2300" b="1" kern="1200" dirty="0"/>
            <a:t>412</a:t>
          </a:r>
          <a:r>
            <a:rPr lang="es-ES" sz="2300" kern="1200" dirty="0"/>
            <a:t> adultos mayores son partes de los clubs de adulto mayor. </a:t>
          </a:r>
          <a:endParaRPr lang="es-EC" sz="2300" kern="1200" dirty="0"/>
        </a:p>
      </dsp:txBody>
      <dsp:txXfrm>
        <a:off x="6248859" y="2509227"/>
        <a:ext cx="5569176" cy="1740367"/>
      </dsp:txXfrm>
    </dsp:sp>
    <dsp:sp modelId="{A5BF08C4-D950-4D8D-9CF1-0BEA01A92369}">
      <dsp:nvSpPr>
        <dsp:cNvPr id="0" name=""/>
        <dsp:cNvSpPr/>
      </dsp:nvSpPr>
      <dsp:spPr>
        <a:xfrm>
          <a:off x="6016810" y="2257840"/>
          <a:ext cx="1218257" cy="1827386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50000" r="-5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93C72-8EF4-41EC-AA40-EAA5DEAF0916}">
      <dsp:nvSpPr>
        <dsp:cNvPr id="0" name=""/>
        <dsp:cNvSpPr/>
      </dsp:nvSpPr>
      <dsp:spPr>
        <a:xfrm>
          <a:off x="914096" y="234049"/>
          <a:ext cx="5137318" cy="16054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7399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dirty="0" smtClean="0"/>
            <a:t>30 </a:t>
          </a:r>
          <a:r>
            <a:rPr lang="es-MX" sz="2100" kern="1200" dirty="0" smtClean="0"/>
            <a:t>centros </a:t>
          </a:r>
          <a:r>
            <a:rPr lang="es-MX" sz="2100" kern="1200" dirty="0"/>
            <a:t>de trabajo certificados con la estrategia Actívate y vive </a:t>
          </a:r>
          <a:endParaRPr lang="es-EC" sz="2100" kern="1200" dirty="0"/>
        </a:p>
      </dsp:txBody>
      <dsp:txXfrm>
        <a:off x="914096" y="234049"/>
        <a:ext cx="5137318" cy="1605411"/>
      </dsp:txXfrm>
    </dsp:sp>
    <dsp:sp modelId="{8D7DE196-23B0-4D8B-9F38-4E5C1C6857FB}">
      <dsp:nvSpPr>
        <dsp:cNvPr id="0" name=""/>
        <dsp:cNvSpPr/>
      </dsp:nvSpPr>
      <dsp:spPr>
        <a:xfrm>
          <a:off x="760254" y="77759"/>
          <a:ext cx="1123788" cy="168568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22877-1ABF-4378-80DB-781A972D5250}">
      <dsp:nvSpPr>
        <dsp:cNvPr id="0" name=""/>
        <dsp:cNvSpPr/>
      </dsp:nvSpPr>
      <dsp:spPr>
        <a:xfrm>
          <a:off x="6449200" y="234049"/>
          <a:ext cx="5137318" cy="16054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7399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/>
            <a:t>134</a:t>
          </a:r>
          <a:r>
            <a:rPr lang="es-EC" sz="2100" kern="1200" dirty="0"/>
            <a:t> capacitaciones en instituciones , empresas sobre salud sexual y reproductiva, prevención de embarazos en adolescentes .</a:t>
          </a:r>
        </a:p>
      </dsp:txBody>
      <dsp:txXfrm>
        <a:off x="6449200" y="234049"/>
        <a:ext cx="5137318" cy="1605411"/>
      </dsp:txXfrm>
    </dsp:sp>
    <dsp:sp modelId="{87947632-ED52-4A56-AC9E-DFCB7D8B7D39}">
      <dsp:nvSpPr>
        <dsp:cNvPr id="0" name=""/>
        <dsp:cNvSpPr/>
      </dsp:nvSpPr>
      <dsp:spPr>
        <a:xfrm>
          <a:off x="6235145" y="2156"/>
          <a:ext cx="1123788" cy="168568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876A2-1293-4ECD-8ABE-15634D76719D}">
      <dsp:nvSpPr>
        <dsp:cNvPr id="0" name=""/>
        <dsp:cNvSpPr/>
      </dsp:nvSpPr>
      <dsp:spPr>
        <a:xfrm>
          <a:off x="985794" y="2275087"/>
          <a:ext cx="4987687" cy="155865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5727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/>
            <a:t>284</a:t>
          </a:r>
          <a:r>
            <a:rPr lang="es-ES" sz="2100" kern="1200" dirty="0"/>
            <a:t> personas capacitadas en el manejo integral de desechos hospitalarios en 6 talleres.</a:t>
          </a:r>
        </a:p>
      </dsp:txBody>
      <dsp:txXfrm>
        <a:off x="985794" y="2275087"/>
        <a:ext cx="4987687" cy="1558652"/>
      </dsp:txXfrm>
    </dsp:sp>
    <dsp:sp modelId="{C6B19155-37B8-4C8C-900E-E10DE2D46B43}">
      <dsp:nvSpPr>
        <dsp:cNvPr id="0" name=""/>
        <dsp:cNvSpPr/>
      </dsp:nvSpPr>
      <dsp:spPr>
        <a:xfrm>
          <a:off x="777974" y="2049949"/>
          <a:ext cx="1091056" cy="163658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0" r="-5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294D3-81B0-4F50-AA5D-1C7011A0080C}">
      <dsp:nvSpPr>
        <dsp:cNvPr id="0" name=""/>
        <dsp:cNvSpPr/>
      </dsp:nvSpPr>
      <dsp:spPr>
        <a:xfrm>
          <a:off x="6371268" y="2255085"/>
          <a:ext cx="5137318" cy="16054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7399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/>
            <a:t>35</a:t>
          </a:r>
          <a:r>
            <a:rPr lang="es-ES" sz="2100" kern="1200" dirty="0"/>
            <a:t> eventos, ferias de la salud en la que fueron sensibilizados </a:t>
          </a:r>
          <a:r>
            <a:rPr lang="es-ES" sz="2100" b="1" kern="1200" dirty="0"/>
            <a:t>4610</a:t>
          </a:r>
          <a:r>
            <a:rPr lang="es-ES" sz="2100" kern="1200" dirty="0"/>
            <a:t> asistentes. </a:t>
          </a:r>
          <a:endParaRPr lang="es-EC" sz="2100" kern="1200" dirty="0"/>
        </a:p>
      </dsp:txBody>
      <dsp:txXfrm>
        <a:off x="6371268" y="2255085"/>
        <a:ext cx="5137318" cy="1605411"/>
      </dsp:txXfrm>
    </dsp:sp>
    <dsp:sp modelId="{A5BF08C4-D950-4D8D-9CF1-0BEA01A92369}">
      <dsp:nvSpPr>
        <dsp:cNvPr id="0" name=""/>
        <dsp:cNvSpPr/>
      </dsp:nvSpPr>
      <dsp:spPr>
        <a:xfrm>
          <a:off x="6157213" y="2023192"/>
          <a:ext cx="1123788" cy="1685682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50000" r="-5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49895-6ED5-4EB9-82C0-EC8395A5F3D9}">
      <dsp:nvSpPr>
        <dsp:cNvPr id="0" name=""/>
        <dsp:cNvSpPr/>
      </dsp:nvSpPr>
      <dsp:spPr>
        <a:xfrm>
          <a:off x="0" y="0"/>
          <a:ext cx="11128475" cy="198336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AADCE-30E8-4E02-8AFC-56906B1E83D1}">
      <dsp:nvSpPr>
        <dsp:cNvPr id="0" name=""/>
        <dsp:cNvSpPr/>
      </dsp:nvSpPr>
      <dsp:spPr>
        <a:xfrm>
          <a:off x="321301" y="-132688"/>
          <a:ext cx="3268989" cy="26778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6ACF8D-97D1-4330-8335-9B59C2CBBCA1}">
      <dsp:nvSpPr>
        <dsp:cNvPr id="0" name=""/>
        <dsp:cNvSpPr/>
      </dsp:nvSpPr>
      <dsp:spPr>
        <a:xfrm rot="10800000">
          <a:off x="333854" y="2156993"/>
          <a:ext cx="3268989" cy="242410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55</a:t>
          </a:r>
          <a:r>
            <a:rPr lang="es-ES" sz="2000" kern="1200" dirty="0"/>
            <a:t> Instituciones Privadas y </a:t>
          </a:r>
          <a:r>
            <a:rPr lang="es-ES" sz="2000" b="1" kern="1200" dirty="0"/>
            <a:t>2</a:t>
          </a:r>
          <a:r>
            <a:rPr lang="es-ES" sz="2000" kern="1200" dirty="0"/>
            <a:t> GAD Municipales; certificados como Espacios 100% Libres de Humo de Tabaco.</a:t>
          </a:r>
          <a:endParaRPr lang="es-EC" sz="2000" kern="1200" dirty="0"/>
        </a:p>
      </dsp:txBody>
      <dsp:txXfrm rot="10800000">
        <a:off x="408404" y="2156993"/>
        <a:ext cx="3119889" cy="2349558"/>
      </dsp:txXfrm>
    </dsp:sp>
    <dsp:sp modelId="{9826FC53-79B7-4C3E-B50C-D5703EAB9667}">
      <dsp:nvSpPr>
        <dsp:cNvPr id="0" name=""/>
        <dsp:cNvSpPr/>
      </dsp:nvSpPr>
      <dsp:spPr>
        <a:xfrm>
          <a:off x="3929742" y="-173631"/>
          <a:ext cx="3268989" cy="26778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8D2D39-522E-4A2C-A5F1-D3B5139C39BB}">
      <dsp:nvSpPr>
        <dsp:cNvPr id="0" name=""/>
        <dsp:cNvSpPr/>
      </dsp:nvSpPr>
      <dsp:spPr>
        <a:xfrm rot="10800000">
          <a:off x="3929742" y="2156993"/>
          <a:ext cx="3268989" cy="242410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/>
            <a:t>198</a:t>
          </a:r>
          <a:r>
            <a:rPr lang="es-EC" sz="2000" kern="1200" dirty="0"/>
            <a:t> casos derivados de instituciones de justicia gestionados por profesionales de salud mental</a:t>
          </a:r>
        </a:p>
      </dsp:txBody>
      <dsp:txXfrm rot="10800000">
        <a:off x="4004292" y="2156993"/>
        <a:ext cx="3119889" cy="2349558"/>
      </dsp:txXfrm>
    </dsp:sp>
    <dsp:sp modelId="{E879EDC1-38FE-4894-9393-7B1CB96D7461}">
      <dsp:nvSpPr>
        <dsp:cNvPr id="0" name=""/>
        <dsp:cNvSpPr/>
      </dsp:nvSpPr>
      <dsp:spPr>
        <a:xfrm>
          <a:off x="7525631" y="-173631"/>
          <a:ext cx="3268989" cy="26778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7ECC69-4778-420D-8D5A-C9C8DBEE0C8F}">
      <dsp:nvSpPr>
        <dsp:cNvPr id="0" name=""/>
        <dsp:cNvSpPr/>
      </dsp:nvSpPr>
      <dsp:spPr>
        <a:xfrm rot="10800000">
          <a:off x="7525631" y="2156993"/>
          <a:ext cx="3268989" cy="242410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/>
            <a:t>6.484</a:t>
          </a:r>
          <a:r>
            <a:rPr lang="es-EC" sz="2000" kern="1200" dirty="0" smtClean="0"/>
            <a:t> </a:t>
          </a:r>
          <a:r>
            <a:rPr lang="es-EC" sz="2000" kern="1200" dirty="0"/>
            <a:t>usuarios atendidos en salud mental, con un total </a:t>
          </a:r>
          <a:r>
            <a:rPr lang="es-EC" sz="2000" b="1" kern="1200" dirty="0" smtClean="0"/>
            <a:t>3.386</a:t>
          </a:r>
          <a:r>
            <a:rPr lang="es-EC" sz="2000" kern="1200" dirty="0" smtClean="0"/>
            <a:t> </a:t>
          </a:r>
          <a:r>
            <a:rPr lang="es-EC" sz="2000" kern="1200" dirty="0"/>
            <a:t>primeras consultas y </a:t>
          </a:r>
          <a:r>
            <a:rPr lang="es-EC" sz="2000" b="1" kern="1200" dirty="0" smtClean="0"/>
            <a:t>3.098</a:t>
          </a:r>
          <a:r>
            <a:rPr lang="es-EC" sz="2000" kern="1200" dirty="0" smtClean="0"/>
            <a:t> </a:t>
          </a:r>
          <a:r>
            <a:rPr lang="es-EC" sz="2000" kern="1200" dirty="0"/>
            <a:t>consultas subsecuentes. </a:t>
          </a:r>
        </a:p>
      </dsp:txBody>
      <dsp:txXfrm rot="10800000">
        <a:off x="7600181" y="2156993"/>
        <a:ext cx="3119889" cy="234955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833D1-B8D6-4325-9540-8E0A8A103ACF}">
      <dsp:nvSpPr>
        <dsp:cNvPr id="0" name=""/>
        <dsp:cNvSpPr/>
      </dsp:nvSpPr>
      <dsp:spPr>
        <a:xfrm>
          <a:off x="2697" y="0"/>
          <a:ext cx="2826965" cy="50895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latin typeface="+mn-lt"/>
              <a:ea typeface="+mn-ea"/>
              <a:cs typeface="+mn-cs"/>
            </a:rPr>
            <a:t>280</a:t>
          </a:r>
          <a:r>
            <a:rPr lang="es-EC" sz="2000" kern="1200" dirty="0">
              <a:latin typeface="+mn-lt"/>
              <a:ea typeface="+mn-ea"/>
              <a:cs typeface="+mn-cs"/>
            </a:rPr>
            <a:t> usuarios internos participan de  Actividades de integración y autocuidado a personal de la DD17D10 Cayambe – Pedro Moncayo.</a:t>
          </a:r>
        </a:p>
      </dsp:txBody>
      <dsp:txXfrm>
        <a:off x="2697" y="2035806"/>
        <a:ext cx="2826965" cy="2035806"/>
      </dsp:txXfrm>
    </dsp:sp>
    <dsp:sp modelId="{2000AC23-0ECF-45CE-91A1-BF064C0A38AB}">
      <dsp:nvSpPr>
        <dsp:cNvPr id="0" name=""/>
        <dsp:cNvSpPr/>
      </dsp:nvSpPr>
      <dsp:spPr>
        <a:xfrm>
          <a:off x="637703" y="95570"/>
          <a:ext cx="1694809" cy="169480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1C14F6-F233-47AE-B461-F7DF38E89746}">
      <dsp:nvSpPr>
        <dsp:cNvPr id="0" name=""/>
        <dsp:cNvSpPr/>
      </dsp:nvSpPr>
      <dsp:spPr>
        <a:xfrm>
          <a:off x="2914471" y="0"/>
          <a:ext cx="2826965" cy="50895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latin typeface="+mn-lt"/>
              <a:ea typeface="+mn-ea"/>
              <a:cs typeface="+mn-cs"/>
            </a:rPr>
            <a:t>120</a:t>
          </a:r>
          <a:r>
            <a:rPr lang="es-EC" sz="2000" kern="1200" dirty="0">
              <a:latin typeface="+mn-lt"/>
              <a:ea typeface="+mn-ea"/>
              <a:cs typeface="+mn-cs"/>
            </a:rPr>
            <a:t> usuarios externos beneficiados con actividades de prevención Síndrome de </a:t>
          </a:r>
          <a:r>
            <a:rPr lang="es-EC" sz="2000" kern="1200" dirty="0" smtClean="0">
              <a:latin typeface="+mn-lt"/>
              <a:ea typeface="+mn-ea"/>
              <a:cs typeface="+mn-cs"/>
            </a:rPr>
            <a:t>Burnout</a:t>
          </a:r>
          <a:endParaRPr lang="es-EC" sz="2000" kern="1200" dirty="0">
            <a:latin typeface="+mn-lt"/>
            <a:ea typeface="+mn-ea"/>
            <a:cs typeface="+mn-cs"/>
          </a:endParaRPr>
        </a:p>
      </dsp:txBody>
      <dsp:txXfrm>
        <a:off x="2914471" y="2035806"/>
        <a:ext cx="2826965" cy="2035806"/>
      </dsp:txXfrm>
    </dsp:sp>
    <dsp:sp modelId="{689B224F-8B8E-45BF-A3CE-BBB2E7486068}">
      <dsp:nvSpPr>
        <dsp:cNvPr id="0" name=""/>
        <dsp:cNvSpPr/>
      </dsp:nvSpPr>
      <dsp:spPr>
        <a:xfrm>
          <a:off x="3472923" y="95570"/>
          <a:ext cx="1694809" cy="169480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C3AF6E-4599-4A8A-BDFF-0C8EE70F67A0}">
      <dsp:nvSpPr>
        <dsp:cNvPr id="0" name=""/>
        <dsp:cNvSpPr/>
      </dsp:nvSpPr>
      <dsp:spPr>
        <a:xfrm>
          <a:off x="5826246" y="0"/>
          <a:ext cx="2826965" cy="50895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>
              <a:latin typeface="+mn-lt"/>
              <a:ea typeface="+mn-ea"/>
              <a:cs typeface="+mn-cs"/>
            </a:rPr>
            <a:t>76 </a:t>
          </a:r>
          <a:r>
            <a:rPr lang="es-ES" sz="2000" kern="1200" dirty="0">
              <a:latin typeface="+mn-lt"/>
              <a:ea typeface="+mn-ea"/>
              <a:cs typeface="+mn-cs"/>
            </a:rPr>
            <a:t>docentes de la U.E. Natalia </a:t>
          </a:r>
          <a:r>
            <a:rPr lang="es-ES" sz="2000" kern="1200" dirty="0" err="1">
              <a:latin typeface="+mn-lt"/>
              <a:ea typeface="+mn-ea"/>
              <a:cs typeface="+mn-cs"/>
            </a:rPr>
            <a:t>Jarrín</a:t>
          </a:r>
          <a:r>
            <a:rPr lang="es-ES" sz="2000" kern="1200" dirty="0">
              <a:latin typeface="+mn-lt"/>
              <a:ea typeface="+mn-ea"/>
              <a:cs typeface="+mn-cs"/>
            </a:rPr>
            <a:t> beneficiados con capacitación en Plan Piloto de prevención de consumo de drogas.</a:t>
          </a:r>
        </a:p>
      </dsp:txBody>
      <dsp:txXfrm>
        <a:off x="5826246" y="2035806"/>
        <a:ext cx="2826965" cy="2035806"/>
      </dsp:txXfrm>
    </dsp:sp>
    <dsp:sp modelId="{128BFD0B-5477-46B3-9EF5-C16925D62BE2}">
      <dsp:nvSpPr>
        <dsp:cNvPr id="0" name=""/>
        <dsp:cNvSpPr/>
      </dsp:nvSpPr>
      <dsp:spPr>
        <a:xfrm>
          <a:off x="6431847" y="95570"/>
          <a:ext cx="1694809" cy="169480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814369-65F0-476A-9A82-41520342D752}">
      <dsp:nvSpPr>
        <dsp:cNvPr id="0" name=""/>
        <dsp:cNvSpPr/>
      </dsp:nvSpPr>
      <dsp:spPr>
        <a:xfrm>
          <a:off x="8740718" y="0"/>
          <a:ext cx="2826965" cy="50895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latin typeface="+mn-lt"/>
              <a:ea typeface="+mn-ea"/>
              <a:cs typeface="+mn-cs"/>
            </a:rPr>
            <a:t>558</a:t>
          </a:r>
          <a:r>
            <a:rPr lang="es-EC" sz="2000" kern="1200" dirty="0">
              <a:latin typeface="+mn-lt"/>
              <a:ea typeface="+mn-ea"/>
              <a:cs typeface="+mn-cs"/>
            </a:rPr>
            <a:t> actividades de sensibilización en Temas de Salud mental beneficiando a </a:t>
          </a:r>
          <a:r>
            <a:rPr lang="es-EC" sz="2000" b="1" kern="1200" dirty="0" smtClean="0">
              <a:latin typeface="+mn-lt"/>
              <a:ea typeface="+mn-ea"/>
              <a:cs typeface="+mn-cs"/>
            </a:rPr>
            <a:t>6.295</a:t>
          </a:r>
          <a:r>
            <a:rPr lang="es-EC" sz="2000" kern="1200" dirty="0" smtClean="0">
              <a:latin typeface="+mn-lt"/>
              <a:ea typeface="+mn-ea"/>
              <a:cs typeface="+mn-cs"/>
            </a:rPr>
            <a:t> </a:t>
          </a:r>
          <a:r>
            <a:rPr lang="es-EC" sz="2000" kern="1200" dirty="0">
              <a:latin typeface="+mn-lt"/>
              <a:ea typeface="+mn-ea"/>
              <a:cs typeface="+mn-cs"/>
            </a:rPr>
            <a:t>personas.</a:t>
          </a:r>
          <a:endParaRPr lang="es-ES" sz="2000" kern="1200" dirty="0">
            <a:latin typeface="+mn-lt"/>
            <a:ea typeface="+mn-ea"/>
            <a:cs typeface="+mn-cs"/>
          </a:endParaRPr>
        </a:p>
      </dsp:txBody>
      <dsp:txXfrm>
        <a:off x="8740718" y="2035806"/>
        <a:ext cx="2826965" cy="2035806"/>
      </dsp:txXfrm>
    </dsp:sp>
    <dsp:sp modelId="{CC1EAEA6-5E58-40D0-8860-BA6ACDA2E4C9}">
      <dsp:nvSpPr>
        <dsp:cNvPr id="0" name=""/>
        <dsp:cNvSpPr/>
      </dsp:nvSpPr>
      <dsp:spPr>
        <a:xfrm>
          <a:off x="9174988" y="95570"/>
          <a:ext cx="1694809" cy="169480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498D296-4FD4-4E91-B5CD-79D9E7D0017E}">
      <dsp:nvSpPr>
        <dsp:cNvPr id="0" name=""/>
        <dsp:cNvSpPr/>
      </dsp:nvSpPr>
      <dsp:spPr>
        <a:xfrm>
          <a:off x="537948" y="4275853"/>
          <a:ext cx="10642269" cy="763427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93C72-8EF4-41EC-AA40-EAA5DEAF0916}">
      <dsp:nvSpPr>
        <dsp:cNvPr id="0" name=""/>
        <dsp:cNvSpPr/>
      </dsp:nvSpPr>
      <dsp:spPr>
        <a:xfrm>
          <a:off x="914096" y="234049"/>
          <a:ext cx="5137318" cy="16054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7399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Conformación y participación en 30 reuniones de mesas intersectoriales con </a:t>
          </a:r>
          <a:r>
            <a:rPr lang="es-ES" sz="2400" b="1" kern="1200" dirty="0" smtClean="0"/>
            <a:t>1.347</a:t>
          </a:r>
          <a:r>
            <a:rPr lang="es-ES" sz="2400" kern="1200" dirty="0" smtClean="0"/>
            <a:t> </a:t>
          </a:r>
          <a:r>
            <a:rPr lang="es-ES" sz="2400" kern="1200" dirty="0"/>
            <a:t>participantes</a:t>
          </a:r>
          <a:endParaRPr lang="es-EC" sz="2400" kern="1200" dirty="0"/>
        </a:p>
      </dsp:txBody>
      <dsp:txXfrm>
        <a:off x="914096" y="234049"/>
        <a:ext cx="5137318" cy="1605411"/>
      </dsp:txXfrm>
    </dsp:sp>
    <dsp:sp modelId="{8D7DE196-23B0-4D8B-9F38-4E5C1C6857FB}">
      <dsp:nvSpPr>
        <dsp:cNvPr id="0" name=""/>
        <dsp:cNvSpPr/>
      </dsp:nvSpPr>
      <dsp:spPr>
        <a:xfrm>
          <a:off x="760254" y="77759"/>
          <a:ext cx="1123788" cy="168568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22877-1ABF-4378-80DB-781A972D5250}">
      <dsp:nvSpPr>
        <dsp:cNvPr id="0" name=""/>
        <dsp:cNvSpPr/>
      </dsp:nvSpPr>
      <dsp:spPr>
        <a:xfrm>
          <a:off x="6449200" y="234049"/>
          <a:ext cx="5137318" cy="16054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7399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>
              <a:effectLst/>
            </a:rPr>
            <a:t>274</a:t>
          </a:r>
          <a:r>
            <a:rPr lang="es-EC" sz="2400" kern="1200" dirty="0">
              <a:effectLst/>
            </a:rPr>
            <a:t> atenciones en Brigadas médicas en comunidades de difícil acceso</a:t>
          </a:r>
          <a:r>
            <a:rPr lang="es-EC" sz="2400" kern="1200" dirty="0"/>
            <a:t>.</a:t>
          </a:r>
        </a:p>
      </dsp:txBody>
      <dsp:txXfrm>
        <a:off x="6449200" y="234049"/>
        <a:ext cx="5137318" cy="1605411"/>
      </dsp:txXfrm>
    </dsp:sp>
    <dsp:sp modelId="{87947632-ED52-4A56-AC9E-DFCB7D8B7D39}">
      <dsp:nvSpPr>
        <dsp:cNvPr id="0" name=""/>
        <dsp:cNvSpPr/>
      </dsp:nvSpPr>
      <dsp:spPr>
        <a:xfrm>
          <a:off x="6235145" y="2156"/>
          <a:ext cx="1123788" cy="168568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83000" r="-83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876A2-1293-4ECD-8ABE-15634D76719D}">
      <dsp:nvSpPr>
        <dsp:cNvPr id="0" name=""/>
        <dsp:cNvSpPr/>
      </dsp:nvSpPr>
      <dsp:spPr>
        <a:xfrm>
          <a:off x="985794" y="2275087"/>
          <a:ext cx="4987687" cy="155865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5727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12 Capacitaciones a </a:t>
          </a:r>
          <a:r>
            <a:rPr lang="es-ES" sz="2400" b="1" kern="1200" dirty="0"/>
            <a:t>38 </a:t>
          </a:r>
          <a:r>
            <a:rPr lang="es-ES" sz="2400" kern="1200" dirty="0"/>
            <a:t>parteras/os ancestrales, 32 promotoras</a:t>
          </a:r>
        </a:p>
      </dsp:txBody>
      <dsp:txXfrm>
        <a:off x="985794" y="2275087"/>
        <a:ext cx="4987687" cy="1558652"/>
      </dsp:txXfrm>
    </dsp:sp>
    <dsp:sp modelId="{C6B19155-37B8-4C8C-900E-E10DE2D46B43}">
      <dsp:nvSpPr>
        <dsp:cNvPr id="0" name=""/>
        <dsp:cNvSpPr/>
      </dsp:nvSpPr>
      <dsp:spPr>
        <a:xfrm>
          <a:off x="777974" y="2049949"/>
          <a:ext cx="1091056" cy="163658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0" r="-5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294D3-81B0-4F50-AA5D-1C7011A0080C}">
      <dsp:nvSpPr>
        <dsp:cNvPr id="0" name=""/>
        <dsp:cNvSpPr/>
      </dsp:nvSpPr>
      <dsp:spPr>
        <a:xfrm>
          <a:off x="6371268" y="2255085"/>
          <a:ext cx="5137318" cy="16054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7399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12 Capacitaciones a </a:t>
          </a:r>
          <a:r>
            <a:rPr lang="es-ES" sz="2400" b="1" kern="1200" dirty="0"/>
            <a:t>305</a:t>
          </a:r>
          <a:r>
            <a:rPr lang="es-ES" sz="2400" kern="1200" dirty="0"/>
            <a:t> profesionales de salud. </a:t>
          </a:r>
          <a:endParaRPr lang="es-EC" sz="2400" kern="1200" dirty="0"/>
        </a:p>
      </dsp:txBody>
      <dsp:txXfrm>
        <a:off x="6371268" y="2255085"/>
        <a:ext cx="5137318" cy="1605411"/>
      </dsp:txXfrm>
    </dsp:sp>
    <dsp:sp modelId="{A5BF08C4-D950-4D8D-9CF1-0BEA01A92369}">
      <dsp:nvSpPr>
        <dsp:cNvPr id="0" name=""/>
        <dsp:cNvSpPr/>
      </dsp:nvSpPr>
      <dsp:spPr>
        <a:xfrm>
          <a:off x="6157213" y="2023192"/>
          <a:ext cx="1123788" cy="1685682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50000" r="-5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9D23A-F93F-4455-B324-909BB4AD681F}">
      <dsp:nvSpPr>
        <dsp:cNvPr id="0" name=""/>
        <dsp:cNvSpPr/>
      </dsp:nvSpPr>
      <dsp:spPr>
        <a:xfrm>
          <a:off x="992" y="0"/>
          <a:ext cx="2579687" cy="45444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+mn-lt"/>
            </a:rPr>
            <a:t>EQUIPAMIENTO</a:t>
          </a:r>
          <a:endParaRPr lang="es-EC" sz="2400" b="1" kern="1200" dirty="0">
            <a:latin typeface="+mn-lt"/>
          </a:endParaRPr>
        </a:p>
      </dsp:txBody>
      <dsp:txXfrm>
        <a:off x="992" y="0"/>
        <a:ext cx="2579687" cy="1363326"/>
      </dsp:txXfrm>
    </dsp:sp>
    <dsp:sp modelId="{39F1655F-20FD-49F7-9609-0924521E02E7}">
      <dsp:nvSpPr>
        <dsp:cNvPr id="0" name=""/>
        <dsp:cNvSpPr/>
      </dsp:nvSpPr>
      <dsp:spPr>
        <a:xfrm>
          <a:off x="258960" y="1364657"/>
          <a:ext cx="2063749" cy="1370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Unidades dentales completas</a:t>
          </a:r>
          <a:endParaRPr lang="es-EC" sz="2000" kern="1200" dirty="0"/>
        </a:p>
      </dsp:txBody>
      <dsp:txXfrm>
        <a:off x="299092" y="1404789"/>
        <a:ext cx="1983485" cy="1289940"/>
      </dsp:txXfrm>
    </dsp:sp>
    <dsp:sp modelId="{3493E03D-75E7-41E9-99F0-DD06D59030F5}">
      <dsp:nvSpPr>
        <dsp:cNvPr id="0" name=""/>
        <dsp:cNvSpPr/>
      </dsp:nvSpPr>
      <dsp:spPr>
        <a:xfrm>
          <a:off x="258960" y="2945662"/>
          <a:ext cx="2063749" cy="1370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Sillones Odontológicos Portátiles</a:t>
          </a:r>
          <a:endParaRPr lang="es-EC" sz="2000" kern="1200" dirty="0"/>
        </a:p>
      </dsp:txBody>
      <dsp:txXfrm>
        <a:off x="299092" y="2985794"/>
        <a:ext cx="1983485" cy="1289940"/>
      </dsp:txXfrm>
    </dsp:sp>
    <dsp:sp modelId="{D2C815C3-C877-4CFB-B04A-FD98BFD04232}">
      <dsp:nvSpPr>
        <dsp:cNvPr id="0" name=""/>
        <dsp:cNvSpPr/>
      </dsp:nvSpPr>
      <dsp:spPr>
        <a:xfrm>
          <a:off x="2774156" y="0"/>
          <a:ext cx="2579687" cy="45444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ADQUISICIÓN</a:t>
          </a:r>
          <a:endParaRPr lang="es-EC" sz="2400" b="1" kern="1200" dirty="0"/>
        </a:p>
      </dsp:txBody>
      <dsp:txXfrm>
        <a:off x="2774156" y="0"/>
        <a:ext cx="2579687" cy="1363326"/>
      </dsp:txXfrm>
    </dsp:sp>
    <dsp:sp modelId="{3DA2A358-0EEA-4028-A459-3149BEC00B97}">
      <dsp:nvSpPr>
        <dsp:cNvPr id="0" name=""/>
        <dsp:cNvSpPr/>
      </dsp:nvSpPr>
      <dsp:spPr>
        <a:xfrm>
          <a:off x="3032125" y="1363436"/>
          <a:ext cx="2063749" cy="662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16 Unidades Completas</a:t>
          </a:r>
          <a:endParaRPr lang="es-EC" sz="2000" kern="1200" dirty="0"/>
        </a:p>
      </dsp:txBody>
      <dsp:txXfrm>
        <a:off x="3051515" y="1382826"/>
        <a:ext cx="2024969" cy="623245"/>
      </dsp:txXfrm>
    </dsp:sp>
    <dsp:sp modelId="{E8711DB3-7103-4DC5-9A27-786D1F2459DC}">
      <dsp:nvSpPr>
        <dsp:cNvPr id="0" name=""/>
        <dsp:cNvSpPr/>
      </dsp:nvSpPr>
      <dsp:spPr>
        <a:xfrm>
          <a:off x="3032125" y="2127312"/>
          <a:ext cx="2063749" cy="662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9 Sillones Portátiles</a:t>
          </a:r>
          <a:endParaRPr lang="es-EC" sz="2000" kern="1200" dirty="0"/>
        </a:p>
      </dsp:txBody>
      <dsp:txXfrm>
        <a:off x="3051515" y="2146702"/>
        <a:ext cx="2024969" cy="623245"/>
      </dsp:txXfrm>
    </dsp:sp>
    <dsp:sp modelId="{1162B857-B395-4940-AAFF-8538AB9A8C64}">
      <dsp:nvSpPr>
        <dsp:cNvPr id="0" name=""/>
        <dsp:cNvSpPr/>
      </dsp:nvSpPr>
      <dsp:spPr>
        <a:xfrm>
          <a:off x="3032125" y="2891187"/>
          <a:ext cx="2063749" cy="662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5 Lámparas </a:t>
          </a:r>
          <a:endParaRPr lang="es-EC" sz="2000" kern="1200" dirty="0"/>
        </a:p>
      </dsp:txBody>
      <dsp:txXfrm>
        <a:off x="3051515" y="2910577"/>
        <a:ext cx="2024969" cy="623245"/>
      </dsp:txXfrm>
    </dsp:sp>
    <dsp:sp modelId="{6341B6B7-3F6F-467B-89E4-89B240367311}">
      <dsp:nvSpPr>
        <dsp:cNvPr id="0" name=""/>
        <dsp:cNvSpPr/>
      </dsp:nvSpPr>
      <dsp:spPr>
        <a:xfrm>
          <a:off x="3032125" y="3655062"/>
          <a:ext cx="2063749" cy="662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9 </a:t>
          </a:r>
          <a:r>
            <a:rPr lang="es-MX" sz="2000" kern="1200" dirty="0" err="1" smtClean="0"/>
            <a:t>Cavitrones</a:t>
          </a:r>
          <a:endParaRPr lang="es-EC" sz="2000" kern="1200" dirty="0"/>
        </a:p>
      </dsp:txBody>
      <dsp:txXfrm>
        <a:off x="3051515" y="3674452"/>
        <a:ext cx="2024969" cy="623245"/>
      </dsp:txXfrm>
    </dsp:sp>
    <dsp:sp modelId="{6BAEA703-384C-4AC6-AD49-8097AFE2D579}">
      <dsp:nvSpPr>
        <dsp:cNvPr id="0" name=""/>
        <dsp:cNvSpPr/>
      </dsp:nvSpPr>
      <dsp:spPr>
        <a:xfrm>
          <a:off x="5547320" y="0"/>
          <a:ext cx="2579687" cy="45444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COSTO</a:t>
          </a:r>
          <a:endParaRPr lang="es-EC" sz="2400" b="1" kern="1200" dirty="0"/>
        </a:p>
      </dsp:txBody>
      <dsp:txXfrm>
        <a:off x="5547320" y="0"/>
        <a:ext cx="2579687" cy="1363326"/>
      </dsp:txXfrm>
    </dsp:sp>
    <dsp:sp modelId="{0089F5D1-00FF-491A-BA04-112254632375}">
      <dsp:nvSpPr>
        <dsp:cNvPr id="0" name=""/>
        <dsp:cNvSpPr/>
      </dsp:nvSpPr>
      <dsp:spPr>
        <a:xfrm>
          <a:off x="5805289" y="1363326"/>
          <a:ext cx="2063749" cy="29538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u="none" strike="noStrike" kern="1200" dirty="0" smtClean="0">
              <a:effectLst/>
            </a:rPr>
            <a:t>$187.003,00 </a:t>
          </a:r>
          <a:endParaRPr lang="es-EC" sz="2000" kern="1200" dirty="0"/>
        </a:p>
      </dsp:txBody>
      <dsp:txXfrm>
        <a:off x="5865734" y="1423771"/>
        <a:ext cx="1942859" cy="283298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3DA9BC-57A4-4DEE-B647-C52D94D07EC2}">
      <dsp:nvSpPr>
        <dsp:cNvPr id="0" name=""/>
        <dsp:cNvSpPr/>
      </dsp:nvSpPr>
      <dsp:spPr>
        <a:xfrm>
          <a:off x="3694" y="0"/>
          <a:ext cx="3554382" cy="423564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+mj-lt"/>
            </a:rPr>
            <a:t>EQUIPAMIENTO</a:t>
          </a:r>
          <a:endParaRPr lang="es-EC" sz="2000" kern="1200" dirty="0">
            <a:latin typeface="+mj-lt"/>
          </a:endParaRPr>
        </a:p>
      </dsp:txBody>
      <dsp:txXfrm>
        <a:off x="3694" y="0"/>
        <a:ext cx="3554382" cy="1270692"/>
      </dsp:txXfrm>
    </dsp:sp>
    <dsp:sp modelId="{3F93935B-C48C-413F-B702-A64307C87CE5}">
      <dsp:nvSpPr>
        <dsp:cNvPr id="0" name=""/>
        <dsp:cNvSpPr/>
      </dsp:nvSpPr>
      <dsp:spPr>
        <a:xfrm>
          <a:off x="359133" y="1271933"/>
          <a:ext cx="2843506" cy="1277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+mj-lt"/>
            </a:rPr>
            <a:t>Centro de Salud </a:t>
          </a:r>
          <a:r>
            <a:rPr lang="es-EC" sz="2400" kern="1200" dirty="0" err="1" smtClean="0">
              <a:latin typeface="+mj-lt"/>
            </a:rPr>
            <a:t>Tupigachi</a:t>
          </a:r>
          <a:r>
            <a:rPr lang="es-EC" sz="2400" kern="1200" dirty="0" smtClean="0">
              <a:latin typeface="+mj-lt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+mj-lt"/>
            </a:rPr>
            <a:t>($ </a:t>
          </a:r>
          <a:r>
            <a:rPr lang="es-EC" sz="2400" u="none" strike="noStrike" kern="1200" dirty="0" smtClean="0">
              <a:effectLst/>
              <a:latin typeface="+mj-lt"/>
            </a:rPr>
            <a:t>9.401,01)</a:t>
          </a:r>
          <a:endParaRPr lang="es-EC" sz="2400" kern="1200" dirty="0">
            <a:latin typeface="+mj-lt"/>
          </a:endParaRPr>
        </a:p>
      </dsp:txBody>
      <dsp:txXfrm>
        <a:off x="396538" y="1309338"/>
        <a:ext cx="2768696" cy="1202293"/>
      </dsp:txXfrm>
    </dsp:sp>
    <dsp:sp modelId="{157BCEF7-59DA-4DA8-B680-AD4AED2A4329}">
      <dsp:nvSpPr>
        <dsp:cNvPr id="0" name=""/>
        <dsp:cNvSpPr/>
      </dsp:nvSpPr>
      <dsp:spPr>
        <a:xfrm>
          <a:off x="359133" y="2745514"/>
          <a:ext cx="2843506" cy="1277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+mj-lt"/>
            </a:rPr>
            <a:t>Hospital Básico Cayambe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+mj-lt"/>
            </a:rPr>
            <a:t>($ </a:t>
          </a:r>
          <a:r>
            <a:rPr lang="es-EC" sz="2400" u="none" strike="noStrike" kern="1200" dirty="0" smtClean="0">
              <a:effectLst/>
              <a:latin typeface="+mj-lt"/>
            </a:rPr>
            <a:t>32.263,22 )</a:t>
          </a:r>
          <a:endParaRPr lang="es-EC" sz="2400" kern="1200" dirty="0">
            <a:latin typeface="+mj-lt"/>
          </a:endParaRPr>
        </a:p>
      </dsp:txBody>
      <dsp:txXfrm>
        <a:off x="396538" y="2782919"/>
        <a:ext cx="2768696" cy="1202293"/>
      </dsp:txXfrm>
    </dsp:sp>
    <dsp:sp modelId="{FDCF87F9-91EC-4077-9371-893EE5242C5E}">
      <dsp:nvSpPr>
        <dsp:cNvPr id="0" name=""/>
        <dsp:cNvSpPr/>
      </dsp:nvSpPr>
      <dsp:spPr>
        <a:xfrm>
          <a:off x="3824656" y="0"/>
          <a:ext cx="3554382" cy="423564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latin typeface="+mj-lt"/>
            </a:rPr>
            <a:t>DETALLE</a:t>
          </a:r>
          <a:endParaRPr lang="es-EC" sz="2000" kern="1200" dirty="0">
            <a:latin typeface="+mj-lt"/>
          </a:endParaRPr>
        </a:p>
      </dsp:txBody>
      <dsp:txXfrm>
        <a:off x="3824656" y="0"/>
        <a:ext cx="3554382" cy="1270692"/>
      </dsp:txXfrm>
    </dsp:sp>
    <dsp:sp modelId="{673961B7-76FA-42F8-B4B5-D15B50A44902}">
      <dsp:nvSpPr>
        <dsp:cNvPr id="0" name=""/>
        <dsp:cNvSpPr/>
      </dsp:nvSpPr>
      <dsp:spPr>
        <a:xfrm>
          <a:off x="4180094" y="1270692"/>
          <a:ext cx="2843506" cy="27531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latin typeface="+mj-lt"/>
            </a:rPr>
            <a:t>Camillas, armarios, escritorios, sillas de espera </a:t>
          </a:r>
          <a:r>
            <a:rPr lang="es-MX" sz="2000" kern="1200" dirty="0" err="1" smtClean="0">
              <a:latin typeface="+mj-lt"/>
            </a:rPr>
            <a:t>tripersonal</a:t>
          </a:r>
          <a:r>
            <a:rPr lang="es-MX" sz="2000" kern="1200" dirty="0" smtClean="0">
              <a:latin typeface="+mj-lt"/>
            </a:rPr>
            <a:t>, de escritorio y de visitas, basureros para desechos comunes e infecciosos, papeleras y escritorios.</a:t>
          </a:r>
          <a:endParaRPr lang="es-EC" sz="2000" kern="1200" dirty="0">
            <a:latin typeface="+mj-lt"/>
          </a:endParaRPr>
        </a:p>
      </dsp:txBody>
      <dsp:txXfrm>
        <a:off x="4260731" y="1351329"/>
        <a:ext cx="2682232" cy="259189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DB239-3226-4FA8-84C0-E34ADC1D9FC4}">
      <dsp:nvSpPr>
        <dsp:cNvPr id="0" name=""/>
        <dsp:cNvSpPr/>
      </dsp:nvSpPr>
      <dsp:spPr>
        <a:xfrm>
          <a:off x="3676" y="0"/>
          <a:ext cx="3536654" cy="40206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+mn-lt"/>
            </a:rPr>
            <a:t>OBRA</a:t>
          </a:r>
          <a:endParaRPr lang="es-EC" sz="2400" b="1" kern="1200" dirty="0">
            <a:solidFill>
              <a:schemeClr val="tx1"/>
            </a:solidFill>
          </a:endParaRPr>
        </a:p>
      </dsp:txBody>
      <dsp:txXfrm>
        <a:off x="3676" y="0"/>
        <a:ext cx="3536654" cy="1206201"/>
      </dsp:txXfrm>
    </dsp:sp>
    <dsp:sp modelId="{A58DC5FC-9B91-4D5C-92C4-3C764E8D3977}">
      <dsp:nvSpPr>
        <dsp:cNvPr id="0" name=""/>
        <dsp:cNvSpPr/>
      </dsp:nvSpPr>
      <dsp:spPr>
        <a:xfrm>
          <a:off x="357342" y="1206201"/>
          <a:ext cx="2829323" cy="26134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u="none" strike="noStrike" kern="1200" dirty="0" smtClean="0">
              <a:effectLst/>
              <a:latin typeface="+mn-lt"/>
            </a:rPr>
            <a:t>Construcción del CENTRO DE SALUD TUPIGACHI)</a:t>
          </a:r>
          <a:endParaRPr lang="es-EC" sz="2400" kern="1200" dirty="0"/>
        </a:p>
      </dsp:txBody>
      <dsp:txXfrm>
        <a:off x="433887" y="1282746"/>
        <a:ext cx="2676233" cy="2460345"/>
      </dsp:txXfrm>
    </dsp:sp>
    <dsp:sp modelId="{4F313907-7B6F-4665-8E2B-C019A5F28BC9}">
      <dsp:nvSpPr>
        <dsp:cNvPr id="0" name=""/>
        <dsp:cNvSpPr/>
      </dsp:nvSpPr>
      <dsp:spPr>
        <a:xfrm>
          <a:off x="3809257" y="0"/>
          <a:ext cx="3536654" cy="40206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  <a:latin typeface="+mn-lt"/>
            </a:rPr>
            <a:t>INVERSIÓN</a:t>
          </a:r>
          <a:endParaRPr lang="es-EC" sz="2400" b="1" kern="1200" dirty="0">
            <a:solidFill>
              <a:schemeClr val="tx1"/>
            </a:solidFill>
          </a:endParaRPr>
        </a:p>
      </dsp:txBody>
      <dsp:txXfrm>
        <a:off x="3809257" y="0"/>
        <a:ext cx="3536654" cy="1206201"/>
      </dsp:txXfrm>
    </dsp:sp>
    <dsp:sp modelId="{A2DEC559-194A-4085-A950-7754F417ED76}">
      <dsp:nvSpPr>
        <dsp:cNvPr id="0" name=""/>
        <dsp:cNvSpPr/>
      </dsp:nvSpPr>
      <dsp:spPr>
        <a:xfrm>
          <a:off x="4159246" y="1207378"/>
          <a:ext cx="2829323" cy="1212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u="none" strike="noStrike" kern="1200" dirty="0" smtClean="0">
              <a:effectLst/>
              <a:latin typeface="+mn-lt"/>
            </a:rPr>
            <a:t>Obra           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u="none" strike="noStrike" kern="1200" dirty="0" smtClean="0">
              <a:effectLst/>
              <a:latin typeface="+mn-lt"/>
            </a:rPr>
            <a:t>$ 331.677,30 </a:t>
          </a:r>
          <a:endParaRPr lang="es-EC" sz="2400" kern="1200" dirty="0"/>
        </a:p>
      </dsp:txBody>
      <dsp:txXfrm>
        <a:off x="4194753" y="1242885"/>
        <a:ext cx="2758309" cy="1141272"/>
      </dsp:txXfrm>
    </dsp:sp>
    <dsp:sp modelId="{7251616D-AFDF-4B0A-890E-70ADC79000A1}">
      <dsp:nvSpPr>
        <dsp:cNvPr id="0" name=""/>
        <dsp:cNvSpPr/>
      </dsp:nvSpPr>
      <dsp:spPr>
        <a:xfrm>
          <a:off x="4159246" y="2606171"/>
          <a:ext cx="2829323" cy="12122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u="none" strike="noStrike" kern="1200" dirty="0" smtClean="0">
              <a:effectLst/>
              <a:latin typeface="+mn-lt"/>
            </a:rPr>
            <a:t>Fiscalización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u="none" strike="noStrike" kern="1200" dirty="0" smtClean="0">
              <a:effectLst/>
              <a:latin typeface="+mn-lt"/>
            </a:rPr>
            <a:t>$ 15. 770</a:t>
          </a:r>
          <a:endParaRPr lang="es-EC" sz="2400" kern="1200" dirty="0"/>
        </a:p>
      </dsp:txBody>
      <dsp:txXfrm>
        <a:off x="4194753" y="2641678"/>
        <a:ext cx="2758309" cy="1141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DD728-E2AD-4A7B-8C57-D68CABDEE35E}">
      <dsp:nvSpPr>
        <dsp:cNvPr id="0" name=""/>
        <dsp:cNvSpPr/>
      </dsp:nvSpPr>
      <dsp:spPr>
        <a:xfrm>
          <a:off x="800747" y="2689"/>
          <a:ext cx="6780924" cy="1247771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s-EC" sz="180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Personal de la salud              92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s-EC" sz="180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Profesionales de la salud      386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s-EC" sz="200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rPr>
            <a:t>TOTAL SERVIDORES Y TRABAJADORES </a:t>
          </a:r>
          <a:r>
            <a:rPr lang="es-ES" sz="2000" kern="1200" dirty="0" smtClean="0">
              <a:solidFill>
                <a:schemeClr val="tx1"/>
              </a:solidFill>
              <a:latin typeface="+mn-lt"/>
            </a:rPr>
            <a:t>478 </a:t>
          </a:r>
          <a:endParaRPr lang="es-ES" sz="2000" kern="1200" dirty="0">
            <a:solidFill>
              <a:schemeClr val="tx1"/>
            </a:solidFill>
            <a:latin typeface="+mn-lt"/>
          </a:endParaRPr>
        </a:p>
      </dsp:txBody>
      <dsp:txXfrm>
        <a:off x="837293" y="39235"/>
        <a:ext cx="6707832" cy="1174679"/>
      </dsp:txXfrm>
    </dsp:sp>
    <dsp:sp modelId="{A29C5217-EACD-41F3-881C-70A276F4E87F}">
      <dsp:nvSpPr>
        <dsp:cNvPr id="0" name=""/>
        <dsp:cNvSpPr/>
      </dsp:nvSpPr>
      <dsp:spPr>
        <a:xfrm>
          <a:off x="1315" y="1549346"/>
          <a:ext cx="2022874" cy="2720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kern="1200" dirty="0" smtClean="0">
              <a:latin typeface="+mn-lt"/>
            </a:rPr>
            <a:t>* Nombramientos permanentes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kern="1200" dirty="0" smtClean="0">
              <a:latin typeface="+mn-lt"/>
            </a:rPr>
            <a:t>141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kern="1200" dirty="0" smtClean="0">
              <a:latin typeface="+mn-lt"/>
            </a:rPr>
            <a:t>* Nombramientos provisionales               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kern="1200" dirty="0" smtClean="0">
              <a:latin typeface="+mn-lt"/>
            </a:rPr>
            <a:t>53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kern="1200" dirty="0" smtClean="0">
              <a:latin typeface="+mn-lt"/>
            </a:rPr>
            <a:t>* Contratos ocasionales 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kern="1200" dirty="0" smtClean="0">
              <a:latin typeface="+mn-lt"/>
            </a:rPr>
            <a:t>68</a:t>
          </a:r>
          <a:r>
            <a:rPr lang="es-EC" sz="1800" b="0" i="0" kern="1200" dirty="0" smtClean="0">
              <a:latin typeface="+mn-lt"/>
            </a:rPr>
            <a:t>                        </a:t>
          </a:r>
          <a:endParaRPr lang="es-ES" sz="1800" b="0" i="0" kern="1200" dirty="0">
            <a:latin typeface="+mn-lt"/>
          </a:endParaRPr>
        </a:p>
      </dsp:txBody>
      <dsp:txXfrm>
        <a:off x="60563" y="1608594"/>
        <a:ext cx="1904378" cy="2601739"/>
      </dsp:txXfrm>
    </dsp:sp>
    <dsp:sp modelId="{DACE2C6C-C4E8-4A4F-8AEF-A777966FFD08}">
      <dsp:nvSpPr>
        <dsp:cNvPr id="0" name=""/>
        <dsp:cNvSpPr/>
      </dsp:nvSpPr>
      <dsp:spPr>
        <a:xfrm>
          <a:off x="2242147" y="1549346"/>
          <a:ext cx="2336420" cy="2720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kern="1200" dirty="0" smtClean="0">
              <a:latin typeface="+mn-lt"/>
            </a:rPr>
            <a:t>* Contratos servicio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kern="1200" dirty="0" smtClean="0">
              <a:latin typeface="+mn-lt"/>
            </a:rPr>
            <a:t>rural                        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kern="1200" dirty="0" smtClean="0">
              <a:latin typeface="+mn-lt"/>
            </a:rPr>
            <a:t>137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kern="1200" dirty="0" smtClean="0">
              <a:latin typeface="+mn-lt"/>
            </a:rPr>
            <a:t>* Contrato colectivo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kern="1200" dirty="0" smtClean="0">
              <a:latin typeface="+mn-lt"/>
            </a:rPr>
            <a:t>74</a:t>
          </a:r>
          <a:endParaRPr lang="es-ES" sz="1800" b="1" i="0" kern="1200" dirty="0">
            <a:latin typeface="+mn-lt"/>
          </a:endParaRPr>
        </a:p>
      </dsp:txBody>
      <dsp:txXfrm>
        <a:off x="2310578" y="1617777"/>
        <a:ext cx="2199558" cy="2583373"/>
      </dsp:txXfrm>
    </dsp:sp>
    <dsp:sp modelId="{E8358721-8FC0-477E-ACBE-E2243BDF9E60}">
      <dsp:nvSpPr>
        <dsp:cNvPr id="0" name=""/>
        <dsp:cNvSpPr/>
      </dsp:nvSpPr>
      <dsp:spPr>
        <a:xfrm>
          <a:off x="4845919" y="1509005"/>
          <a:ext cx="3498588" cy="27202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i="0" kern="1200" dirty="0" smtClean="0">
              <a:latin typeface="+mn-lt"/>
            </a:rPr>
            <a:t>DEVENGANTES DE BECAS  Y ESPECIALISTA RURAL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kern="1200" dirty="0" smtClean="0">
              <a:latin typeface="+mn-lt"/>
            </a:rPr>
            <a:t>* 1</a:t>
          </a:r>
          <a:r>
            <a:rPr lang="es-EC" sz="1800" b="0" i="0" kern="1200" dirty="0" smtClean="0">
              <a:latin typeface="+mn-lt"/>
            </a:rPr>
            <a:t> Especialista en medicina familiar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kern="1200" dirty="0" smtClean="0">
              <a:latin typeface="+mn-lt"/>
            </a:rPr>
            <a:t>* 2</a:t>
          </a:r>
          <a:r>
            <a:rPr lang="es-EC" sz="1800" b="0" i="0" kern="1200" dirty="0" smtClean="0">
              <a:latin typeface="+mn-lt"/>
            </a:rPr>
            <a:t> Especialistas en cirugía general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kern="1200" dirty="0" smtClean="0">
              <a:latin typeface="+mn-lt"/>
            </a:rPr>
            <a:t>* 1 </a:t>
          </a:r>
          <a:r>
            <a:rPr lang="es-EC" sz="1800" b="0" i="0" kern="1200" dirty="0" smtClean="0">
              <a:latin typeface="+mn-lt"/>
            </a:rPr>
            <a:t>Especialista en pediatría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i="0" kern="1200" dirty="0" smtClean="0">
              <a:latin typeface="+mn-lt"/>
            </a:rPr>
            <a:t>* 1</a:t>
          </a:r>
          <a:r>
            <a:rPr lang="es-MX" sz="1800" b="0" i="0" kern="1200" dirty="0" smtClean="0">
              <a:latin typeface="+mn-lt"/>
            </a:rPr>
            <a:t> Especialista en anestesiología</a:t>
          </a:r>
          <a:r>
            <a:rPr lang="es-EC" sz="1800" b="0" i="0" kern="1200" dirty="0" smtClean="0">
              <a:latin typeface="+mn-lt"/>
            </a:rPr>
            <a:t> </a:t>
          </a:r>
          <a:endParaRPr lang="es-EC" sz="1800" b="0" i="0" kern="1200" dirty="0">
            <a:latin typeface="+mn-lt"/>
          </a:endParaRPr>
        </a:p>
      </dsp:txBody>
      <dsp:txXfrm>
        <a:off x="4925592" y="1588678"/>
        <a:ext cx="3339242" cy="256088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19BDA-93C6-4C03-9BF6-93CE2A8A2FD0}">
      <dsp:nvSpPr>
        <dsp:cNvPr id="0" name=""/>
        <dsp:cNvSpPr/>
      </dsp:nvSpPr>
      <dsp:spPr>
        <a:xfrm>
          <a:off x="0" y="0"/>
          <a:ext cx="6918894" cy="37700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/>
            <a:t>MEDICAMENTOS </a:t>
          </a:r>
          <a:endParaRPr lang="es-EC" sz="1600" b="1" kern="1200" dirty="0"/>
        </a:p>
      </dsp:txBody>
      <dsp:txXfrm>
        <a:off x="0" y="0"/>
        <a:ext cx="6918894" cy="377001"/>
      </dsp:txXfrm>
    </dsp:sp>
    <dsp:sp modelId="{574B95F8-B79E-4CDF-945D-D4F04A369BF4}">
      <dsp:nvSpPr>
        <dsp:cNvPr id="0" name=""/>
        <dsp:cNvSpPr/>
      </dsp:nvSpPr>
      <dsp:spPr>
        <a:xfrm>
          <a:off x="2986" y="377001"/>
          <a:ext cx="3702689" cy="7917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COMPRA CATALOGADA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COORDINACIÓN ZONAL 2 : 132 Ítems</a:t>
          </a:r>
          <a:endParaRPr lang="es-EC" sz="1600" kern="1200" dirty="0"/>
        </a:p>
      </dsp:txBody>
      <dsp:txXfrm>
        <a:off x="2986" y="377001"/>
        <a:ext cx="3702689" cy="791702"/>
      </dsp:txXfrm>
    </dsp:sp>
    <dsp:sp modelId="{FDC667C5-29FA-4358-87D7-7814124DAE14}">
      <dsp:nvSpPr>
        <dsp:cNvPr id="0" name=""/>
        <dsp:cNvSpPr/>
      </dsp:nvSpPr>
      <dsp:spPr>
        <a:xfrm>
          <a:off x="3708662" y="390103"/>
          <a:ext cx="3210231" cy="7917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COMPRA NO CATALOGADA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 DISTRITO 17D10:108 Ítems</a:t>
          </a:r>
          <a:endParaRPr lang="es-EC" sz="1600" kern="1200" dirty="0"/>
        </a:p>
      </dsp:txBody>
      <dsp:txXfrm>
        <a:off x="3708662" y="390103"/>
        <a:ext cx="3210231" cy="791702"/>
      </dsp:txXfrm>
    </dsp:sp>
    <dsp:sp modelId="{428AFC4E-4BA0-4F95-9283-E324ABA5042A}">
      <dsp:nvSpPr>
        <dsp:cNvPr id="0" name=""/>
        <dsp:cNvSpPr/>
      </dsp:nvSpPr>
      <dsp:spPr>
        <a:xfrm>
          <a:off x="0" y="1156438"/>
          <a:ext cx="6918894" cy="8796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6087C-FEFC-41D8-B533-FB6AB25D5634}">
      <dsp:nvSpPr>
        <dsp:cNvPr id="0" name=""/>
        <dsp:cNvSpPr/>
      </dsp:nvSpPr>
      <dsp:spPr>
        <a:xfrm>
          <a:off x="3428" y="631938"/>
          <a:ext cx="4851149" cy="18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FORTALECIMIENTO A LA ATENCION INTEGRAL EN SALUD EN EL PRIMER NIVEL DE ATENCION COMO APOYO INFANTIL A LA  ESTRATEGIA ECUADOR CRECE SIN DESNUTRICION </a:t>
          </a:r>
          <a:endParaRPr lang="es-ES" sz="2000" kern="1200" dirty="0"/>
        </a:p>
      </dsp:txBody>
      <dsp:txXfrm>
        <a:off x="57753" y="686263"/>
        <a:ext cx="4742499" cy="1746157"/>
      </dsp:txXfrm>
    </dsp:sp>
    <dsp:sp modelId="{EED595EA-868E-400E-B8C6-38F9B07D0CF4}">
      <dsp:nvSpPr>
        <dsp:cNvPr id="0" name=""/>
        <dsp:cNvSpPr/>
      </dsp:nvSpPr>
      <dsp:spPr>
        <a:xfrm>
          <a:off x="5328503" y="1358216"/>
          <a:ext cx="1028443" cy="487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5328503" y="1455764"/>
        <a:ext cx="882120" cy="292646"/>
      </dsp:txXfrm>
    </dsp:sp>
    <dsp:sp modelId="{B26623B0-EFB5-4D17-A1C4-2ECECEC30F98}">
      <dsp:nvSpPr>
        <dsp:cNvPr id="0" name=""/>
        <dsp:cNvSpPr/>
      </dsp:nvSpPr>
      <dsp:spPr>
        <a:xfrm>
          <a:off x="6795037" y="720772"/>
          <a:ext cx="4155397" cy="16771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4 </a:t>
          </a:r>
          <a:r>
            <a:rPr lang="es-ES" sz="2400" kern="1200" dirty="0" smtClean="0"/>
            <a:t>Enfermero/as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2 Nutricionistas</a:t>
          </a:r>
          <a:endParaRPr lang="es-ES" sz="2400" kern="1200" dirty="0"/>
        </a:p>
      </dsp:txBody>
      <dsp:txXfrm>
        <a:off x="6844159" y="769894"/>
        <a:ext cx="4057153" cy="15788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ECDF1-1C74-4DB8-A455-BA65193BDB74}">
      <dsp:nvSpPr>
        <dsp:cNvPr id="0" name=""/>
        <dsp:cNvSpPr/>
      </dsp:nvSpPr>
      <dsp:spPr>
        <a:xfrm>
          <a:off x="518" y="202791"/>
          <a:ext cx="4790738" cy="1278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FORTALECIMIENTO DE LA SALUD INTERCULTURAL EN EL ECUADOR </a:t>
          </a:r>
          <a:endParaRPr lang="es-ES" sz="2000" kern="1200" dirty="0"/>
        </a:p>
      </dsp:txBody>
      <dsp:txXfrm>
        <a:off x="37951" y="240224"/>
        <a:ext cx="4715872" cy="1203197"/>
      </dsp:txXfrm>
    </dsp:sp>
    <dsp:sp modelId="{93B88E3A-915F-42D4-B2CF-D8601F3C8D5F}">
      <dsp:nvSpPr>
        <dsp:cNvPr id="0" name=""/>
        <dsp:cNvSpPr/>
      </dsp:nvSpPr>
      <dsp:spPr>
        <a:xfrm>
          <a:off x="5270331" y="573157"/>
          <a:ext cx="1015636" cy="537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solidFill>
              <a:schemeClr val="bg1"/>
            </a:solidFill>
          </a:endParaRPr>
        </a:p>
      </dsp:txBody>
      <dsp:txXfrm>
        <a:off x="5270331" y="680623"/>
        <a:ext cx="854437" cy="322399"/>
      </dsp:txXfrm>
    </dsp:sp>
    <dsp:sp modelId="{35A2F302-356B-40FD-A111-FED35280D487}">
      <dsp:nvSpPr>
        <dsp:cNvPr id="0" name=""/>
        <dsp:cNvSpPr/>
      </dsp:nvSpPr>
      <dsp:spPr>
        <a:xfrm>
          <a:off x="6707552" y="202791"/>
          <a:ext cx="4097470" cy="12780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/>
            <a:t>1 Médico Especialista Familiar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0" kern="1200" dirty="0" smtClean="0"/>
            <a:t>1 Facilitador intercultural</a:t>
          </a:r>
          <a:endParaRPr lang="es-ES" sz="2000" b="0" kern="1200" dirty="0"/>
        </a:p>
      </dsp:txBody>
      <dsp:txXfrm>
        <a:off x="6744985" y="240224"/>
        <a:ext cx="4022604" cy="12031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BE033-0BD9-44E1-B068-0E8589D707B4}">
      <dsp:nvSpPr>
        <dsp:cNvPr id="0" name=""/>
        <dsp:cNvSpPr/>
      </dsp:nvSpPr>
      <dsp:spPr>
        <a:xfrm>
          <a:off x="1329" y="0"/>
          <a:ext cx="3456780" cy="4698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+mn-lt"/>
            </a:rPr>
            <a:t>UNIANDES</a:t>
          </a:r>
          <a:endParaRPr lang="es-ES" sz="3200" b="1" kern="1200" dirty="0">
            <a:latin typeface="+mn-lt"/>
          </a:endParaRPr>
        </a:p>
      </dsp:txBody>
      <dsp:txXfrm>
        <a:off x="1329" y="0"/>
        <a:ext cx="3456780" cy="1409424"/>
      </dsp:txXfrm>
    </dsp:sp>
    <dsp:sp modelId="{775B3F28-345A-4F82-8930-D7498BE839AB}">
      <dsp:nvSpPr>
        <dsp:cNvPr id="0" name=""/>
        <dsp:cNvSpPr/>
      </dsp:nvSpPr>
      <dsp:spPr>
        <a:xfrm>
          <a:off x="347007" y="1410800"/>
          <a:ext cx="2765424" cy="14165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latin typeface="+mn-lt"/>
            </a:rPr>
            <a:t>8 Enfermeras (septiembre 2023 – agosto 2024)</a:t>
          </a:r>
        </a:p>
      </dsp:txBody>
      <dsp:txXfrm>
        <a:off x="388496" y="1452289"/>
        <a:ext cx="2682446" cy="1333557"/>
      </dsp:txXfrm>
    </dsp:sp>
    <dsp:sp modelId="{7D8ADC31-4D98-4F2A-91E5-224D617A25B3}">
      <dsp:nvSpPr>
        <dsp:cNvPr id="0" name=""/>
        <dsp:cNvSpPr/>
      </dsp:nvSpPr>
      <dsp:spPr>
        <a:xfrm>
          <a:off x="347007" y="3045265"/>
          <a:ext cx="2765424" cy="14165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smtClean="0">
              <a:latin typeface="+mn-lt"/>
            </a:rPr>
            <a:t>8 Enfermeras (mayo 2024 – abril 2025</a:t>
          </a:r>
          <a:endParaRPr lang="es-ES" sz="2400" kern="1200" dirty="0">
            <a:latin typeface="+mn-lt"/>
          </a:endParaRPr>
        </a:p>
      </dsp:txBody>
      <dsp:txXfrm>
        <a:off x="388496" y="3086754"/>
        <a:ext cx="2682446" cy="1333557"/>
      </dsp:txXfrm>
    </dsp:sp>
    <dsp:sp modelId="{4E9463BF-01FC-424B-8403-615605D97A0E}">
      <dsp:nvSpPr>
        <dsp:cNvPr id="0" name=""/>
        <dsp:cNvSpPr/>
      </dsp:nvSpPr>
      <dsp:spPr>
        <a:xfrm>
          <a:off x="3717369" y="0"/>
          <a:ext cx="3456780" cy="4698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+mn-lt"/>
            </a:rPr>
            <a:t>UDLA</a:t>
          </a:r>
          <a:endParaRPr lang="es-ES" sz="3200" b="1" kern="1200" dirty="0">
            <a:latin typeface="+mn-lt"/>
          </a:endParaRPr>
        </a:p>
      </dsp:txBody>
      <dsp:txXfrm>
        <a:off x="3717369" y="0"/>
        <a:ext cx="3456780" cy="1409424"/>
      </dsp:txXfrm>
    </dsp:sp>
    <dsp:sp modelId="{34E4DAA6-5BD8-4B6D-AB63-5FCE53ABF845}">
      <dsp:nvSpPr>
        <dsp:cNvPr id="0" name=""/>
        <dsp:cNvSpPr/>
      </dsp:nvSpPr>
      <dsp:spPr>
        <a:xfrm>
          <a:off x="4063047" y="1409424"/>
          <a:ext cx="2765424" cy="30537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smtClean="0">
              <a:latin typeface="+mn-lt"/>
            </a:rPr>
            <a:t>14 Enfermeras (mayo 2024 – abril 2025)</a:t>
          </a:r>
          <a:endParaRPr lang="es-ES" sz="2400" kern="1200" dirty="0">
            <a:latin typeface="+mn-lt"/>
          </a:endParaRPr>
        </a:p>
      </dsp:txBody>
      <dsp:txXfrm>
        <a:off x="4144044" y="1490421"/>
        <a:ext cx="2603430" cy="2891759"/>
      </dsp:txXfrm>
    </dsp:sp>
    <dsp:sp modelId="{321659EA-F91B-4623-8E56-55BBD0F3D46D}">
      <dsp:nvSpPr>
        <dsp:cNvPr id="0" name=""/>
        <dsp:cNvSpPr/>
      </dsp:nvSpPr>
      <dsp:spPr>
        <a:xfrm>
          <a:off x="7433408" y="0"/>
          <a:ext cx="3456780" cy="4698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+mn-lt"/>
            </a:rPr>
            <a:t>UPEC</a:t>
          </a:r>
          <a:endParaRPr lang="es-ES" sz="3200" b="1" kern="1200" dirty="0">
            <a:latin typeface="+mn-lt"/>
          </a:endParaRPr>
        </a:p>
      </dsp:txBody>
      <dsp:txXfrm>
        <a:off x="7433408" y="0"/>
        <a:ext cx="3456780" cy="1409424"/>
      </dsp:txXfrm>
    </dsp:sp>
    <dsp:sp modelId="{C55B28B9-992A-4AF1-B80F-6D3BF0C787CC}">
      <dsp:nvSpPr>
        <dsp:cNvPr id="0" name=""/>
        <dsp:cNvSpPr/>
      </dsp:nvSpPr>
      <dsp:spPr>
        <a:xfrm>
          <a:off x="7779086" y="1409424"/>
          <a:ext cx="2765424" cy="30537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latin typeface="+mn-lt"/>
            </a:rPr>
            <a:t>8 Enfermeras (</a:t>
          </a:r>
          <a:r>
            <a:rPr lang="es-MX" sz="2400" kern="1200" dirty="0" smtClean="0">
              <a:latin typeface="+mn-lt"/>
            </a:rPr>
            <a:t>septiembre </a:t>
          </a:r>
          <a:r>
            <a:rPr lang="es-MX" sz="2400" kern="1200" dirty="0" smtClean="0">
              <a:latin typeface="+mn-lt"/>
            </a:rPr>
            <a:t>2023 – agosto 2024)</a:t>
          </a:r>
          <a:endParaRPr lang="es-ES" sz="2400" kern="1200" dirty="0">
            <a:latin typeface="+mn-lt"/>
          </a:endParaRPr>
        </a:p>
      </dsp:txBody>
      <dsp:txXfrm>
        <a:off x="7860083" y="1490421"/>
        <a:ext cx="2603430" cy="28917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C63AC-0ADA-47B4-A0FD-BB2F0B4D148E}">
      <dsp:nvSpPr>
        <dsp:cNvPr id="0" name=""/>
        <dsp:cNvSpPr/>
      </dsp:nvSpPr>
      <dsp:spPr>
        <a:xfrm>
          <a:off x="46322" y="0"/>
          <a:ext cx="3403664" cy="50320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b="1" i="1" strike="noStrike" kern="1200" spc="-1" dirty="0" smtClean="0">
            <a:solidFill>
              <a:srgbClr val="000000"/>
            </a:solidFill>
            <a:latin typeface="+mn-lt"/>
            <a:ea typeface="Arial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i="1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Campaña de vacunas HEPATITIS ADULTOS A PERSONAL DE SALUD </a:t>
          </a:r>
          <a:endParaRPr lang="es-ES" sz="2200" kern="1200" dirty="0">
            <a:latin typeface="+mn-lt"/>
          </a:endParaRPr>
        </a:p>
      </dsp:txBody>
      <dsp:txXfrm>
        <a:off x="46322" y="0"/>
        <a:ext cx="3403664" cy="1509608"/>
      </dsp:txXfrm>
    </dsp:sp>
    <dsp:sp modelId="{6D279AAD-8E81-46B0-B793-0196228E4AE5}">
      <dsp:nvSpPr>
        <dsp:cNvPr id="0" name=""/>
        <dsp:cNvSpPr/>
      </dsp:nvSpPr>
      <dsp:spPr>
        <a:xfrm>
          <a:off x="89256" y="2150950"/>
          <a:ext cx="3238218" cy="2533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Se aplicaron 384 dosis representa el 92% de estudiantes de los Institutos- Universidades de la localidad </a:t>
          </a:r>
          <a:endParaRPr lang="es-ES" sz="2200" kern="1200" dirty="0">
            <a:latin typeface="+mn-lt"/>
          </a:endParaRPr>
        </a:p>
      </dsp:txBody>
      <dsp:txXfrm>
        <a:off x="163456" y="2225150"/>
        <a:ext cx="3089818" cy="2384979"/>
      </dsp:txXfrm>
    </dsp:sp>
    <dsp:sp modelId="{A657AE09-E145-423A-9A9A-D789F80A6820}">
      <dsp:nvSpPr>
        <dsp:cNvPr id="0" name=""/>
        <dsp:cNvSpPr/>
      </dsp:nvSpPr>
      <dsp:spPr>
        <a:xfrm>
          <a:off x="3662477" y="0"/>
          <a:ext cx="3403664" cy="50320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b="1" strike="noStrike" kern="1200" spc="-1" dirty="0" smtClean="0">
            <a:solidFill>
              <a:srgbClr val="000000"/>
            </a:solidFill>
            <a:latin typeface="+mn-lt"/>
            <a:ea typeface="Arial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Vacunación de las Américas con la VACUNA HPV, VIRUS DEL </a:t>
          </a:r>
          <a:r>
            <a:rPr lang="es-EC" sz="2200" b="1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PAPILOMA </a:t>
          </a:r>
          <a:r>
            <a:rPr lang="es-EC" sz="2200" b="1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HUMANO</a:t>
          </a:r>
          <a:endParaRPr lang="es-ES" sz="2200" kern="1200" dirty="0">
            <a:latin typeface="+mn-lt"/>
          </a:endParaRPr>
        </a:p>
      </dsp:txBody>
      <dsp:txXfrm>
        <a:off x="3662477" y="0"/>
        <a:ext cx="3403664" cy="1509608"/>
      </dsp:txXfrm>
    </dsp:sp>
    <dsp:sp modelId="{F68772AB-BA8F-4A88-9456-C49018C7FF6E}">
      <dsp:nvSpPr>
        <dsp:cNvPr id="0" name=""/>
        <dsp:cNvSpPr/>
      </dsp:nvSpPr>
      <dsp:spPr>
        <a:xfrm>
          <a:off x="3748195" y="2150950"/>
          <a:ext cx="3238218" cy="2533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Se aplicaron 2.059 dosis a hombres y mujeres, representa el 116,9%, de la población objetivo.</a:t>
          </a:r>
          <a:endParaRPr lang="es-ES" sz="2200" kern="1200" dirty="0">
            <a:latin typeface="+mn-lt"/>
          </a:endParaRPr>
        </a:p>
      </dsp:txBody>
      <dsp:txXfrm>
        <a:off x="3822395" y="2225150"/>
        <a:ext cx="3089818" cy="23849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8E69C-F95F-4015-B5D8-A67BE04D9563}">
      <dsp:nvSpPr>
        <dsp:cNvPr id="0" name=""/>
        <dsp:cNvSpPr/>
      </dsp:nvSpPr>
      <dsp:spPr>
        <a:xfrm>
          <a:off x="113213" y="446573"/>
          <a:ext cx="6883850" cy="642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+mn-lt"/>
            </a:rPr>
            <a:t>CASOS CAPTADOS </a:t>
          </a:r>
          <a:endParaRPr lang="es-ES" sz="2400" kern="1200" dirty="0">
            <a:latin typeface="+mn-lt"/>
          </a:endParaRPr>
        </a:p>
      </dsp:txBody>
      <dsp:txXfrm>
        <a:off x="144559" y="477919"/>
        <a:ext cx="6821158" cy="579437"/>
      </dsp:txXfrm>
    </dsp:sp>
    <dsp:sp modelId="{95A20B31-AF34-4B80-A32E-2F6C4EA1F26F}">
      <dsp:nvSpPr>
        <dsp:cNvPr id="0" name=""/>
        <dsp:cNvSpPr/>
      </dsp:nvSpPr>
      <dsp:spPr>
        <a:xfrm>
          <a:off x="0" y="1169065"/>
          <a:ext cx="7064780" cy="1278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30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8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15 nuevos casos de tuberculosis pulmonar y </a:t>
          </a:r>
          <a:r>
            <a:rPr lang="es-EC" sz="2800" b="0" strike="noStrike" kern="1200" spc="-1" dirty="0" err="1" smtClean="0">
              <a:solidFill>
                <a:srgbClr val="000000"/>
              </a:solidFill>
              <a:latin typeface="+mn-lt"/>
              <a:ea typeface="Arial"/>
            </a:rPr>
            <a:t>extrapulmonar</a:t>
          </a:r>
          <a:r>
            <a:rPr lang="es-EC" sz="28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.</a:t>
          </a:r>
          <a:endParaRPr lang="es-ES" sz="2800" kern="1200" dirty="0">
            <a:latin typeface="+mn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8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Pertenecen a 10 parroquias</a:t>
          </a:r>
          <a:endParaRPr lang="es-EC" sz="2800" b="0" strike="noStrike" kern="1200" spc="-1" dirty="0">
            <a:latin typeface="+mn-lt"/>
          </a:endParaRPr>
        </a:p>
      </dsp:txBody>
      <dsp:txXfrm>
        <a:off x="0" y="1169065"/>
        <a:ext cx="7064780" cy="1278225"/>
      </dsp:txXfrm>
    </dsp:sp>
    <dsp:sp modelId="{F52FF57C-D923-4159-8EE8-498063B71DAF}">
      <dsp:nvSpPr>
        <dsp:cNvPr id="0" name=""/>
        <dsp:cNvSpPr/>
      </dsp:nvSpPr>
      <dsp:spPr>
        <a:xfrm>
          <a:off x="113213" y="2984461"/>
          <a:ext cx="6883850" cy="6421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+mn-lt"/>
            </a:rPr>
            <a:t>CONDICIÓN DE EGRESO</a:t>
          </a:r>
          <a:endParaRPr lang="es-ES" sz="2400" kern="1200" dirty="0">
            <a:latin typeface="+mn-lt"/>
          </a:endParaRPr>
        </a:p>
      </dsp:txBody>
      <dsp:txXfrm>
        <a:off x="144559" y="3015807"/>
        <a:ext cx="6821158" cy="579437"/>
      </dsp:txXfrm>
    </dsp:sp>
    <dsp:sp modelId="{BE0A50E2-ADE2-4035-8649-AEB989E3901D}">
      <dsp:nvSpPr>
        <dsp:cNvPr id="0" name=""/>
        <dsp:cNvSpPr/>
      </dsp:nvSpPr>
      <dsp:spPr>
        <a:xfrm>
          <a:off x="0" y="3745664"/>
          <a:ext cx="7064780" cy="1345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30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8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8 Curados</a:t>
          </a:r>
          <a:endParaRPr lang="es-ES" sz="2800" kern="1200" dirty="0">
            <a:latin typeface="+mn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8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5 con tratamiento terminado</a:t>
          </a:r>
          <a:endParaRPr lang="es-EC" sz="2800" b="0" strike="noStrike" kern="1200" spc="-1" dirty="0">
            <a:latin typeface="+mn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8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2 en tratamiento</a:t>
          </a:r>
          <a:endParaRPr lang="es-EC" sz="2800" b="0" strike="noStrike" kern="1200" spc="-1" dirty="0">
            <a:latin typeface="+mn-lt"/>
          </a:endParaRPr>
        </a:p>
      </dsp:txBody>
      <dsp:txXfrm>
        <a:off x="0" y="3745664"/>
        <a:ext cx="7064780" cy="1345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638F3-9DF9-45FA-8367-DA444FD8A516}">
      <dsp:nvSpPr>
        <dsp:cNvPr id="0" name=""/>
        <dsp:cNvSpPr/>
      </dsp:nvSpPr>
      <dsp:spPr>
        <a:xfrm>
          <a:off x="1590907" y="3579764"/>
          <a:ext cx="4149049" cy="7279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+mn-lt"/>
            </a:rPr>
            <a:t>Casos confirmados 12</a:t>
          </a:r>
          <a:endParaRPr lang="es-ES" sz="2400" kern="1200" dirty="0">
            <a:latin typeface="+mn-lt"/>
          </a:endParaRPr>
        </a:p>
      </dsp:txBody>
      <dsp:txXfrm>
        <a:off x="1590907" y="3579764"/>
        <a:ext cx="4149049" cy="727923"/>
      </dsp:txXfrm>
    </dsp:sp>
    <dsp:sp modelId="{7A45FDBC-57C0-45D8-AA76-9244B7C0A494}">
      <dsp:nvSpPr>
        <dsp:cNvPr id="0" name=""/>
        <dsp:cNvSpPr/>
      </dsp:nvSpPr>
      <dsp:spPr>
        <a:xfrm rot="10800000">
          <a:off x="0" y="189555"/>
          <a:ext cx="7330865" cy="341571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strike="noStrike" kern="1200" spc="-1" smtClean="0">
              <a:latin typeface="+mn-lt"/>
              <a:ea typeface="Arial"/>
            </a:rPr>
            <a:t>Tamizaje de Pruebas Rápidas de VIH Realizadas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i="0" strike="noStrike" kern="1200" spc="-1" smtClean="0">
              <a:latin typeface="+mn-lt"/>
              <a:ea typeface="Arial"/>
            </a:rPr>
            <a:t>12.505 </a:t>
          </a:r>
          <a:endParaRPr lang="es-ES" sz="2800" kern="1200" dirty="0">
            <a:latin typeface="+mn-lt"/>
          </a:endParaRPr>
        </a:p>
      </dsp:txBody>
      <dsp:txXfrm rot="-10800000">
        <a:off x="0" y="189555"/>
        <a:ext cx="7330865" cy="1198914"/>
      </dsp:txXfrm>
    </dsp:sp>
    <dsp:sp modelId="{4C0F9E49-D138-4959-B9B6-514068BE853D}">
      <dsp:nvSpPr>
        <dsp:cNvPr id="0" name=""/>
        <dsp:cNvSpPr/>
      </dsp:nvSpPr>
      <dsp:spPr>
        <a:xfrm>
          <a:off x="0" y="1553702"/>
          <a:ext cx="3665432" cy="7741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strike="noStrike" kern="1200" spc="-1" dirty="0" smtClean="0">
              <a:latin typeface="+mn-lt"/>
              <a:ea typeface="Arial"/>
            </a:rPr>
            <a:t>No Reactivas 12.437 </a:t>
          </a:r>
          <a:endParaRPr lang="es-ES" sz="2400" kern="1200" dirty="0">
            <a:latin typeface="+mn-lt"/>
          </a:endParaRPr>
        </a:p>
      </dsp:txBody>
      <dsp:txXfrm>
        <a:off x="0" y="1553702"/>
        <a:ext cx="3665432" cy="774136"/>
      </dsp:txXfrm>
    </dsp:sp>
    <dsp:sp modelId="{11D46AB0-2000-497A-9373-C355CF2951AF}">
      <dsp:nvSpPr>
        <dsp:cNvPr id="0" name=""/>
        <dsp:cNvSpPr/>
      </dsp:nvSpPr>
      <dsp:spPr>
        <a:xfrm>
          <a:off x="3665432" y="1551464"/>
          <a:ext cx="3665432" cy="77361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strike="noStrike" kern="1200" spc="-1" dirty="0" smtClean="0">
              <a:latin typeface="+mn-lt"/>
              <a:ea typeface="Arial"/>
            </a:rPr>
            <a:t>Reactivas  68</a:t>
          </a:r>
          <a:endParaRPr lang="es-ES" sz="2400" kern="1200" dirty="0">
            <a:latin typeface="+mn-lt"/>
          </a:endParaRPr>
        </a:p>
      </dsp:txBody>
      <dsp:txXfrm>
        <a:off x="3665432" y="1551464"/>
        <a:ext cx="3665432" cy="7736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45CBA-9A09-4DCB-96B5-D4385499E177}">
      <dsp:nvSpPr>
        <dsp:cNvPr id="0" name=""/>
        <dsp:cNvSpPr/>
      </dsp:nvSpPr>
      <dsp:spPr>
        <a:xfrm>
          <a:off x="0" y="24732"/>
          <a:ext cx="6843599" cy="15915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i="0" u="none" strike="noStrike" kern="1200" spc="-1" dirty="0" smtClean="0">
              <a:solidFill>
                <a:schemeClr val="tx1"/>
              </a:solidFill>
              <a:latin typeface="+mn-lt"/>
              <a:ea typeface="Arial"/>
            </a:rPr>
            <a:t>7.122</a:t>
          </a:r>
          <a:endParaRPr lang="es-EC" sz="3200" b="1" i="0" u="none" strike="noStrike" kern="1200" spc="-1" dirty="0" smtClean="0">
            <a:solidFill>
              <a:schemeClr val="tx1"/>
            </a:solidFill>
            <a:latin typeface="+mn-lt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strike="noStrike" kern="1200" spc="-1" dirty="0" smtClean="0">
              <a:solidFill>
                <a:schemeClr val="tx1"/>
              </a:solidFill>
              <a:latin typeface="+mn-lt"/>
              <a:ea typeface="Arial"/>
            </a:rPr>
            <a:t>Tamizaje de Pruebas Rápidas de Sífilis  Realizadas</a:t>
          </a:r>
          <a:endParaRPr lang="es-ES" sz="2800" kern="1200" dirty="0">
            <a:solidFill>
              <a:schemeClr val="tx1"/>
            </a:solidFill>
            <a:latin typeface="+mn-lt"/>
          </a:endParaRPr>
        </a:p>
      </dsp:txBody>
      <dsp:txXfrm>
        <a:off x="0" y="24732"/>
        <a:ext cx="6843599" cy="1591559"/>
      </dsp:txXfrm>
    </dsp:sp>
    <dsp:sp modelId="{6EA5969F-047C-4F57-BA95-706F2B51EC2B}">
      <dsp:nvSpPr>
        <dsp:cNvPr id="0" name=""/>
        <dsp:cNvSpPr/>
      </dsp:nvSpPr>
      <dsp:spPr>
        <a:xfrm>
          <a:off x="0" y="1653471"/>
          <a:ext cx="6843599" cy="18446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Pruebas Reactivas                  68</a:t>
          </a:r>
          <a:endParaRPr lang="es-ES" sz="2800" b="0" kern="1200" dirty="0">
            <a:latin typeface="+mn-lt"/>
          </a:endParaRP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800" b="0" kern="1200" dirty="0">
            <a:latin typeface="+mn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b="0" strike="noStrike" kern="1200" spc="-1" dirty="0" smtClean="0">
              <a:solidFill>
                <a:srgbClr val="000000"/>
              </a:solidFill>
              <a:latin typeface="+mn-lt"/>
              <a:ea typeface="Arial"/>
            </a:rPr>
            <a:t>Pruebas No Reactivas          7.054</a:t>
          </a:r>
          <a:endParaRPr lang="es-ES" sz="2800" b="0" kern="1200" dirty="0">
            <a:latin typeface="+mn-lt"/>
          </a:endParaRPr>
        </a:p>
      </dsp:txBody>
      <dsp:txXfrm>
        <a:off x="0" y="1653471"/>
        <a:ext cx="6843599" cy="1844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3093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PORTADA: CAMBIAR LA FOTOGRAFÍA DE ACUERDO A LA AUTORIDAD DE LA INSTITUCIÓN.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s-EC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LA FOTOGRAFÍA DEBE REUNIR CRITERIOS ESTÉTICOS Y MOSTRAR LA GESTIÓN DE LA AUTORIDAD EN TERRITORIO.</a:t>
            </a: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836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s-EC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CONTENIDO: DIAGRAMACIÓN DE DIAPOSITIVA LIBRE. COLOCAR DATOS SÓLIDOS, GRÁFICOS, TABLAS E INFOGRAFÍAS QUE PERMITAN COMUNICAR LA INFORMACIÓN DE MANERA CONCISA Y TRANSPARENTE A LA CIUDADANÍA</a:t>
            </a:r>
            <a:endParaRPr lang="es-EC" sz="1200" b="0" strike="noStrike" spc="-1"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948C500-4DCE-4B26-BE61-ABA1E127D077}" type="slidenum">
              <a:rPr lang="es-EC" sz="1400" b="0" strike="noStrike" spc="-1">
                <a:latin typeface="Times New Roman"/>
              </a:rPr>
              <a:t>10</a:t>
            </a:fld>
            <a:endParaRPr lang="es-EC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247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s-EC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CONTENIDO: DIAGRAMACIÓN DE DIAPOSITIVA LIBRE. COLOCAR DATOS SÓLIDOS, GRÁFICOS, TABLAS E INFOGRAFÍAS QUE PERMITAN COMUNICAR LA INFORMACIÓN DE MANERA CONCISA Y TRANSPARENTE A LA CIUDADANÍA</a:t>
            </a:r>
            <a:endParaRPr lang="es-EC" sz="1200" b="0" strike="noStrike" spc="-1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D21586F-530D-4AF9-AC68-28632E01916A}" type="slidenum">
              <a:rPr lang="es-EC" sz="1400" b="0" strike="noStrike" spc="-1">
                <a:latin typeface="Times New Roman"/>
              </a:rPr>
              <a:t>11</a:t>
            </a:fld>
            <a:endParaRPr lang="es-EC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116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s-EC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CONTENIDO: DIAGRAMACIÓN DE DIAPOSITIVA LIBRE. COLOCAR DATOS SÓLIDOS, GRÁFICOS, TABLAS E INFOGRAFÍAS QUE PERMITAN COMUNICAR LA INFORMACIÓN DE MANERA CONCISA Y TRANSPARENTE A LA CIUDADANÍA</a:t>
            </a:r>
            <a:endParaRPr lang="es-EC" sz="1200" b="0" strike="noStrike" spc="-1">
              <a:latin typeface="Arial"/>
            </a:endParaRPr>
          </a:p>
        </p:txBody>
      </p:sp>
      <p:sp>
        <p:nvSpPr>
          <p:cNvPr id="255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B409CF4-D37C-49BC-81F8-0F52501E36FA}" type="slidenum">
              <a:rPr lang="es-EC" sz="1400" b="0" strike="noStrike" spc="-1">
                <a:latin typeface="Times New Roman"/>
              </a:rPr>
              <a:t>12</a:t>
            </a:fld>
            <a:endParaRPr lang="es-EC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350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s-EC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CONTENIDO: DIAGRAMACIÓN DE DIAPOSITIVA LIBRE. COLOCAR DATOS SÓLIDOS, GRÁFICOS, TABLAS E INFOGRAFÍAS QUE PERMITAN COMUNICAR LA INFORMACIÓN DE MANERA CONCISA Y TRANSPARENTE A LA CIUDADANÍA</a:t>
            </a:r>
            <a:endParaRPr lang="es-EC" sz="1200" b="0" strike="noStrike" spc="-1" dirty="0">
              <a:latin typeface="Arial"/>
            </a:endParaRPr>
          </a:p>
        </p:txBody>
      </p:sp>
      <p:sp>
        <p:nvSpPr>
          <p:cNvPr id="258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497BBC3-6458-4ACC-9280-55EDF176587F}" type="slidenum">
              <a:rPr lang="es-EC" sz="1400" b="0" strike="noStrike" spc="-1">
                <a:latin typeface="Times New Roman"/>
              </a:rPr>
              <a:t>13</a:t>
            </a:fld>
            <a:endParaRPr lang="es-EC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543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s-EC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CONTENIDO: DIAGRAMACIÓN DE DIAPOSITIVA LIBRE. COLOCAR DATOS SÓLIDOS, GRÁFICOS, TABLAS E INFOGRAFÍAS QUE PERMITAN COMUNICAR LA INFORMACIÓN DE MANERA CONCISA Y TRANSPARENTE A LA CIUDADANÍA</a:t>
            </a:r>
            <a:endParaRPr lang="es-EC" sz="1200" b="0" strike="noStrike" spc="-1">
              <a:latin typeface="Arial"/>
            </a:endParaRPr>
          </a:p>
        </p:txBody>
      </p:sp>
      <p:sp>
        <p:nvSpPr>
          <p:cNvPr id="26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D21B4CE-8862-49FA-B6AB-4C08AA9A5E2D}" type="slidenum">
              <a:rPr lang="es-EC" sz="1400" b="0" strike="noStrike" spc="-1">
                <a:latin typeface="Times New Roman"/>
              </a:rPr>
              <a:t>14</a:t>
            </a:fld>
            <a:endParaRPr lang="es-EC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7438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s-EC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CONTENIDO: DIAGRAMACIÓN DE DIAPOSITIVA LIBRE. COLOCAR DATOS SÓLIDOS, GRÁFICOS, TABLAS E INFOGRAFÍAS QUE PERMITAN COMUNICAR LA INFORMACIÓN DE MANERA CONCISA Y TRANSPARENTE A LA CIUDADANÍA</a:t>
            </a:r>
            <a:endParaRPr lang="es-EC" sz="1200" b="0" strike="noStrike" spc="-1"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6858C4C-2F4B-4418-B4C5-49FFF2FD2DB4}" type="slidenum">
              <a:rPr lang="es-EC" sz="1400" b="0" strike="noStrike" spc="-1">
                <a:latin typeface="Times New Roman"/>
              </a:rPr>
              <a:t>15</a:t>
            </a:fld>
            <a:endParaRPr lang="es-EC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83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s-EC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CONTENIDO: DIAGRAMACIÓN DE DIAPOSITIVA LIBRE. COLOCAR DATOS SÓLIDOS, GRÁFICOS, TABLAS E INFOGRAFÍAS QUE PERMITAN COMUNICAR LA INFORMACIÓN DE MANERA CONCISA Y TRANSPARENTE A LA CIUDADANÍA</a:t>
            </a:r>
            <a:endParaRPr lang="es-EC" sz="1200" b="0" strike="noStrike" spc="-1"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B76AFF7-BEBE-4719-82E1-A502BA3B503B}" type="slidenum">
              <a:rPr lang="es-EC" sz="1400" b="0" strike="noStrike" spc="-1">
                <a:latin typeface="Times New Roman"/>
              </a:rPr>
              <a:t>16</a:t>
            </a:fld>
            <a:endParaRPr lang="es-EC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6021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938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450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31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11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7077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82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785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84F0E-C40F-469E-98FE-A43BDE734035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3959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467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399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2559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4804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2085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93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6256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C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76601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C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2176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C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357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C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308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0666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4302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4484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4741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dirty="0"/>
              <a:t>CIERRE</a:t>
            </a:r>
            <a:r>
              <a:rPr lang="es-ES"/>
              <a:t>: EL CIERRE DEBERÁ SER DISEÑADO POR CADA INSTITUCIÓN DE ACUERDO AL MODELO</a:t>
            </a: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680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720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597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994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C" dirty="0"/>
              <a:t>CONTENIDO: DIAGRAMACIÓN DE DIAPOSITIVA LIBRE. </a:t>
            </a:r>
            <a: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SÓLIDOS, GRÁFICOS, TABLAS E INFOGRAFÍAS QUE PERMITAN COMUNICAR LA INFORMACIÓN DE MANERA CONCISA Y TRANSPARENTE A LA CIUDADANÍA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10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 dirty="0"/>
              <a:t>PORTADA 1: SOLO AGREGAR EL TÍTULO DE LA PRESENTACIÓN Y CAMBIAR EL NOMBRE DE LA INSTITUCIÓN</a:t>
            </a: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3489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s-EC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CONTENIDO: DIAGRAMACIÓN DE DIAPOSITIVA LIBRE. COLOCAR DATOS SÓLIDOS, GRÁFICOS, TABLAS E INFOGRAFÍAS QUE PERMITAN COMUNICAR LA INFORMACIÓN DE MANERA CONCISA Y TRANSPARENTE A LA CIUDADANÍA</a:t>
            </a:r>
            <a:endParaRPr lang="es-EC" sz="1200" b="0" strike="noStrike" spc="-1">
              <a:latin typeface="Arial"/>
            </a:endParaRPr>
          </a:p>
        </p:txBody>
      </p:sp>
      <p:sp>
        <p:nvSpPr>
          <p:cNvPr id="24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754772E-FEF3-4F85-8E3C-F6BB5F23905A}" type="slidenum">
              <a:rPr lang="es-EC" sz="1400" b="0" strike="noStrike" spc="-1">
                <a:latin typeface="Times New Roman"/>
              </a:rPr>
              <a:t>9</a:t>
            </a:fld>
            <a:endParaRPr lang="es-EC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718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C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C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67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11" Type="http://schemas.openxmlformats.org/officeDocument/2006/relationships/diagramColors" Target="../diagrams/colors6.xml"/><Relationship Id="rId5" Type="http://schemas.openxmlformats.org/officeDocument/2006/relationships/image" Target="../media/image8.emf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7.emf"/><Relationship Id="rId9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6.png"/><Relationship Id="rId7" Type="http://schemas.openxmlformats.org/officeDocument/2006/relationships/diagramData" Target="../diagrams/data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microsoft.com/office/2007/relationships/diagramDrawing" Target="../diagrams/drawing7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7.emf"/><Relationship Id="rId9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8.xml"/><Relationship Id="rId5" Type="http://schemas.openxmlformats.org/officeDocument/2006/relationships/image" Target="../media/image15.png"/><Relationship Id="rId10" Type="http://schemas.microsoft.com/office/2007/relationships/diagramDrawing" Target="../diagrams/drawing8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9.xml"/><Relationship Id="rId5" Type="http://schemas.openxmlformats.org/officeDocument/2006/relationships/image" Target="../media/image16.png"/><Relationship Id="rId10" Type="http://schemas.microsoft.com/office/2007/relationships/diagramDrawing" Target="../diagrams/drawing9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diagramColors" Target="../diagrams/colors10.xml"/><Relationship Id="rId5" Type="http://schemas.openxmlformats.org/officeDocument/2006/relationships/image" Target="../media/image8.emf"/><Relationship Id="rId10" Type="http://schemas.openxmlformats.org/officeDocument/2006/relationships/diagramQuickStyle" Target="../diagrams/quickStyle10.xml"/><Relationship Id="rId4" Type="http://schemas.openxmlformats.org/officeDocument/2006/relationships/image" Target="../media/image7.emf"/><Relationship Id="rId9" Type="http://schemas.openxmlformats.org/officeDocument/2006/relationships/diagramLayout" Target="../diagrams/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diagramColors" Target="../diagrams/colors11.xml"/><Relationship Id="rId5" Type="http://schemas.openxmlformats.org/officeDocument/2006/relationships/image" Target="../media/image19.png"/><Relationship Id="rId10" Type="http://schemas.openxmlformats.org/officeDocument/2006/relationships/diagramQuickStyle" Target="../diagrams/quickStyle11.xml"/><Relationship Id="rId4" Type="http://schemas.openxmlformats.org/officeDocument/2006/relationships/image" Target="../media/image7.emf"/><Relationship Id="rId9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2.xml"/><Relationship Id="rId5" Type="http://schemas.openxmlformats.org/officeDocument/2006/relationships/image" Target="../media/image8.emf"/><Relationship Id="rId10" Type="http://schemas.microsoft.com/office/2007/relationships/diagramDrawing" Target="../diagrams/drawing12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3.xml"/><Relationship Id="rId5" Type="http://schemas.openxmlformats.org/officeDocument/2006/relationships/image" Target="../media/image8.emf"/><Relationship Id="rId10" Type="http://schemas.microsoft.com/office/2007/relationships/diagramDrawing" Target="../diagrams/drawing13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image" Target="../media/image7.emf"/><Relationship Id="rId9" Type="http://schemas.microsoft.com/office/2007/relationships/diagramDrawing" Target="../diagrams/drawing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5.xml"/><Relationship Id="rId5" Type="http://schemas.openxmlformats.org/officeDocument/2006/relationships/image" Target="../media/image8.emf"/><Relationship Id="rId10" Type="http://schemas.microsoft.com/office/2007/relationships/diagramDrawing" Target="../diagrams/drawing15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7.emf"/><Relationship Id="rId9" Type="http://schemas.microsoft.com/office/2007/relationships/diagramDrawing" Target="../diagrams/drawing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8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5" Type="http://schemas.openxmlformats.org/officeDocument/2006/relationships/image" Target="../media/image8.emf"/><Relationship Id="rId10" Type="http://schemas.microsoft.com/office/2007/relationships/diagramDrawing" Target="../diagrams/drawing1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10" Type="http://schemas.openxmlformats.org/officeDocument/2006/relationships/image" Target="../media/image58.jpeg"/><Relationship Id="rId4" Type="http://schemas.openxmlformats.org/officeDocument/2006/relationships/image" Target="../media/image7.emf"/><Relationship Id="rId9" Type="http://schemas.microsoft.com/office/2007/relationships/diagramDrawing" Target="../diagrams/drawing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8.xml"/><Relationship Id="rId12" Type="http://schemas.openxmlformats.org/officeDocument/2006/relationships/image" Target="../media/image6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8.xml"/><Relationship Id="rId11" Type="http://schemas.openxmlformats.org/officeDocument/2006/relationships/image" Target="../media/image59.jpeg"/><Relationship Id="rId5" Type="http://schemas.openxmlformats.org/officeDocument/2006/relationships/image" Target="../media/image8.emf"/><Relationship Id="rId10" Type="http://schemas.microsoft.com/office/2007/relationships/diagramDrawing" Target="../diagrams/drawing18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9.xml"/><Relationship Id="rId5" Type="http://schemas.openxmlformats.org/officeDocument/2006/relationships/image" Target="../media/image61.jpeg"/><Relationship Id="rId10" Type="http://schemas.microsoft.com/office/2007/relationships/diagramDrawing" Target="../diagrams/drawing19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2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0.xml"/><Relationship Id="rId11" Type="http://schemas.openxmlformats.org/officeDocument/2006/relationships/image" Target="../media/image62.png"/><Relationship Id="rId5" Type="http://schemas.openxmlformats.org/officeDocument/2006/relationships/image" Target="../media/image8.emf"/><Relationship Id="rId10" Type="http://schemas.microsoft.com/office/2007/relationships/diagramDrawing" Target="../diagrams/drawing20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chart" Target="../charts/chart3.xml"/><Relationship Id="rId4" Type="http://schemas.openxmlformats.org/officeDocument/2006/relationships/image" Target="../media/image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chart" Target="../charts/chart4.xml"/><Relationship Id="rId4" Type="http://schemas.openxmlformats.org/officeDocument/2006/relationships/image" Target="../media/image7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10.jpeg"/><Relationship Id="rId10" Type="http://schemas.microsoft.com/office/2007/relationships/diagramDrawing" Target="../diagrams/drawing2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8.emf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7.emf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7E9C9C5-342D-3C46-8C08-C240D3650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48" r="19960" b="1559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71A80F2-CF0C-0342-8C9E-D5ECFB5F6B11}"/>
              </a:ext>
            </a:extLst>
          </p:cNvPr>
          <p:cNvSpPr/>
          <p:nvPr/>
        </p:nvSpPr>
        <p:spPr>
          <a:xfrm>
            <a:off x="968325" y="0"/>
            <a:ext cx="4061012" cy="6858000"/>
          </a:xfrm>
          <a:prstGeom prst="rect">
            <a:avLst/>
          </a:prstGeom>
          <a:gradFill flip="none" rotWithShape="1">
            <a:gsLst>
              <a:gs pos="0">
                <a:srgbClr val="2D2D8C"/>
              </a:gs>
              <a:gs pos="100000">
                <a:srgbClr val="3D0845">
                  <a:alpha val="0"/>
                  <a:lumMod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B6B6763-9FA0-6E4D-AA94-8B86426A9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075" y="1338000"/>
            <a:ext cx="3340785" cy="22501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BD0FD7-81EB-A9DC-C293-DB100A1F6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075" y="4622772"/>
            <a:ext cx="3099872" cy="1200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n 4"/>
          <p:cNvPicPr/>
          <p:nvPr/>
        </p:nvPicPr>
        <p:blipFill>
          <a:blip r:embed="rId3"/>
          <a:stretch/>
        </p:blipFill>
        <p:spPr>
          <a:xfrm>
            <a:off x="0" y="0"/>
            <a:ext cx="12189240" cy="685728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625680" y="231120"/>
            <a:ext cx="5274720" cy="47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2800" b="1" strike="noStrike" spc="-1" dirty="0" smtClean="0">
                <a:solidFill>
                  <a:srgbClr val="2E2D91"/>
                </a:solidFill>
                <a:latin typeface="Arial"/>
                <a:ea typeface="Arial"/>
              </a:rPr>
              <a:t>Inmunizaciones</a:t>
            </a:r>
            <a:endParaRPr lang="es-EC" sz="2800" b="1" strike="noStrike" spc="-1" dirty="0">
              <a:latin typeface="Arial"/>
            </a:endParaRPr>
          </a:p>
        </p:txBody>
      </p:sp>
      <p:pic>
        <p:nvPicPr>
          <p:cNvPr id="86" name="Imagen 1"/>
          <p:cNvPicPr/>
          <p:nvPr/>
        </p:nvPicPr>
        <p:blipFill>
          <a:blip r:embed="rId4"/>
          <a:stretch/>
        </p:blipFill>
        <p:spPr>
          <a:xfrm>
            <a:off x="7273800" y="5961240"/>
            <a:ext cx="4595760" cy="624960"/>
          </a:xfrm>
          <a:prstGeom prst="rect">
            <a:avLst/>
          </a:prstGeom>
          <a:ln>
            <a:noFill/>
          </a:ln>
        </p:spPr>
      </p:pic>
      <p:pic>
        <p:nvPicPr>
          <p:cNvPr id="87" name="Imagen 3"/>
          <p:cNvPicPr/>
          <p:nvPr/>
        </p:nvPicPr>
        <p:blipFill>
          <a:blip r:embed="rId5"/>
          <a:stretch/>
        </p:blipFill>
        <p:spPr>
          <a:xfrm>
            <a:off x="3872520" y="4903560"/>
            <a:ext cx="7771680" cy="1057320"/>
          </a:xfrm>
          <a:prstGeom prst="rect">
            <a:avLst/>
          </a:prstGeom>
          <a:ln>
            <a:noFill/>
          </a:ln>
        </p:spPr>
      </p:pic>
      <p:sp>
        <p:nvSpPr>
          <p:cNvPr id="88" name="CustomShape 2"/>
          <p:cNvSpPr/>
          <p:nvPr/>
        </p:nvSpPr>
        <p:spPr>
          <a:xfrm>
            <a:off x="10030450" y="2777538"/>
            <a:ext cx="1901260" cy="82008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1600" b="1" strike="noStrike" spc="-1" dirty="0">
                <a:solidFill>
                  <a:schemeClr val="tx1"/>
                </a:solidFill>
                <a:latin typeface="Arial"/>
                <a:ea typeface="Arial"/>
              </a:rPr>
              <a:t>POBLACION </a:t>
            </a:r>
            <a:r>
              <a:rPr lang="es-EC" sz="1600" b="1" strike="noStrike" spc="-1" dirty="0" smtClean="0">
                <a:solidFill>
                  <a:schemeClr val="tx1"/>
                </a:solidFill>
                <a:latin typeface="Arial"/>
                <a:ea typeface="Arial"/>
              </a:rPr>
              <a:t>OBJETIVO = 1.974 NIÑO/AS</a:t>
            </a:r>
            <a:endParaRPr lang="es-EC" sz="1600" b="0" strike="noStrike" spc="-1" dirty="0">
              <a:solidFill>
                <a:schemeClr val="tx1"/>
              </a:solidFill>
              <a:latin typeface="Arial"/>
            </a:endParaRPr>
          </a:p>
        </p:txBody>
      </p:sp>
      <p:graphicFrame>
        <p:nvGraphicFramePr>
          <p:cNvPr id="89" name="Gráfico 7"/>
          <p:cNvGraphicFramePr/>
          <p:nvPr>
            <p:extLst>
              <p:ext uri="{D42A27DB-BD31-4B8C-83A1-F6EECF244321}">
                <p14:modId xmlns:p14="http://schemas.microsoft.com/office/powerpoint/2010/main" val="384913937"/>
              </p:ext>
            </p:extLst>
          </p:nvPr>
        </p:nvGraphicFramePr>
        <p:xfrm>
          <a:off x="625680" y="1148316"/>
          <a:ext cx="9147240" cy="480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0" name="CustomShape 3"/>
          <p:cNvSpPr/>
          <p:nvPr/>
        </p:nvSpPr>
        <p:spPr>
          <a:xfrm>
            <a:off x="1996811" y="3726594"/>
            <a:ext cx="1173240" cy="464760"/>
          </a:xfrm>
          <a:prstGeom prst="rect">
            <a:avLst/>
          </a:prstGeom>
          <a:solidFill>
            <a:schemeClr val="lt1"/>
          </a:solidFill>
          <a:ln w="9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16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2.080</a:t>
            </a:r>
            <a:endParaRPr lang="es-EC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VACUNADOS</a:t>
            </a:r>
            <a:endParaRPr lang="es-EC" sz="1200" b="0" strike="noStrike" spc="-1" dirty="0">
              <a:latin typeface="Arial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872520" y="2328030"/>
            <a:ext cx="1111320" cy="471960"/>
          </a:xfrm>
          <a:prstGeom prst="rect">
            <a:avLst/>
          </a:prstGeom>
          <a:solidFill>
            <a:schemeClr val="lt1"/>
          </a:solidFill>
          <a:ln w="9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16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2.387</a:t>
            </a:r>
            <a:endParaRPr lang="es-EC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1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VACUNADOS</a:t>
            </a:r>
            <a:endParaRPr lang="es-EC" sz="1100" b="0" strike="noStrike" spc="-1" dirty="0">
              <a:latin typeface="Arial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5614200" y="2280738"/>
            <a:ext cx="1176120" cy="496800"/>
          </a:xfrm>
          <a:prstGeom prst="rect">
            <a:avLst/>
          </a:prstGeom>
          <a:solidFill>
            <a:schemeClr val="lt1"/>
          </a:solidFill>
          <a:ln w="9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16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2.387</a:t>
            </a:r>
            <a:endParaRPr lang="es-EC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1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VACUNADOS</a:t>
            </a:r>
            <a:endParaRPr lang="es-EC" sz="1100" b="0" strike="noStrike" spc="-1" dirty="0">
              <a:latin typeface="Arial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7481403" y="3216735"/>
            <a:ext cx="1159200" cy="455400"/>
          </a:xfrm>
          <a:prstGeom prst="rect">
            <a:avLst/>
          </a:prstGeom>
          <a:solidFill>
            <a:schemeClr val="lt1"/>
          </a:solidFill>
          <a:ln w="9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1600" b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2.201</a:t>
            </a:r>
            <a:endParaRPr lang="es-EC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1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VACUNADOS</a:t>
            </a:r>
            <a:endParaRPr lang="es-EC" sz="1100" b="0" strike="noStrike" spc="-1" dirty="0">
              <a:latin typeface="Arial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1459080" y="6051924"/>
            <a:ext cx="43556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1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FUENTE:</a:t>
            </a:r>
            <a:r>
              <a:rPr lang="es-EC" sz="1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CONSOLIDADOS MSP DISTRITO AÑO 2024</a:t>
            </a:r>
            <a:endParaRPr lang="es-EC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C" sz="1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ELBORADO</a:t>
            </a:r>
            <a:r>
              <a:rPr lang="es-EC" sz="1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: Lic. Elba Guzmán / GID INMUNIZACIONES 17D10</a:t>
            </a:r>
            <a:endParaRPr lang="es-EC" sz="1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3574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n 4"/>
          <p:cNvPicPr/>
          <p:nvPr/>
        </p:nvPicPr>
        <p:blipFill>
          <a:blip r:embed="rId3"/>
          <a:stretch/>
        </p:blipFill>
        <p:spPr>
          <a:xfrm>
            <a:off x="0" y="720"/>
            <a:ext cx="12189240" cy="6857280"/>
          </a:xfrm>
          <a:prstGeom prst="rect">
            <a:avLst/>
          </a:prstGeom>
          <a:ln>
            <a:noFill/>
          </a:ln>
        </p:spPr>
      </p:pic>
      <p:sp>
        <p:nvSpPr>
          <p:cNvPr id="96" name="CustomShape 1"/>
          <p:cNvSpPr/>
          <p:nvPr/>
        </p:nvSpPr>
        <p:spPr>
          <a:xfrm>
            <a:off x="625680" y="231120"/>
            <a:ext cx="5274720" cy="47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2800" b="1" strike="noStrike" spc="-1" dirty="0" smtClean="0">
                <a:solidFill>
                  <a:srgbClr val="2E2D91"/>
                </a:solidFill>
                <a:latin typeface="Arial"/>
                <a:ea typeface="Arial"/>
              </a:rPr>
              <a:t>Inmunizaciones</a:t>
            </a:r>
            <a:endParaRPr lang="es-EC" sz="2800" b="1" strike="noStrike" spc="-1" dirty="0">
              <a:latin typeface="Arial"/>
            </a:endParaRPr>
          </a:p>
        </p:txBody>
      </p:sp>
      <p:pic>
        <p:nvPicPr>
          <p:cNvPr id="97" name="Imagen 1"/>
          <p:cNvPicPr/>
          <p:nvPr/>
        </p:nvPicPr>
        <p:blipFill>
          <a:blip r:embed="rId4"/>
          <a:stretch/>
        </p:blipFill>
        <p:spPr>
          <a:xfrm>
            <a:off x="7273800" y="5961240"/>
            <a:ext cx="4595760" cy="624960"/>
          </a:xfrm>
          <a:prstGeom prst="rect">
            <a:avLst/>
          </a:prstGeom>
          <a:ln>
            <a:noFill/>
          </a:ln>
        </p:spPr>
      </p:pic>
      <p:pic>
        <p:nvPicPr>
          <p:cNvPr id="98" name="Imagen 3"/>
          <p:cNvPicPr/>
          <p:nvPr/>
        </p:nvPicPr>
        <p:blipFill>
          <a:blip r:embed="rId5"/>
          <a:stretch/>
        </p:blipFill>
        <p:spPr>
          <a:xfrm>
            <a:off x="3872520" y="4903560"/>
            <a:ext cx="7771680" cy="1057320"/>
          </a:xfrm>
          <a:prstGeom prst="rect">
            <a:avLst/>
          </a:prstGeom>
          <a:ln>
            <a:noFill/>
          </a:ln>
        </p:spPr>
      </p:pic>
      <p:grpSp>
        <p:nvGrpSpPr>
          <p:cNvPr id="104" name="Group 7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pic>
        <p:nvPicPr>
          <p:cNvPr id="105" name="Imagen 5"/>
          <p:cNvPicPr/>
          <p:nvPr/>
        </p:nvPicPr>
        <p:blipFill>
          <a:blip r:embed="rId6"/>
          <a:stretch/>
        </p:blipFill>
        <p:spPr>
          <a:xfrm>
            <a:off x="7295040" y="461880"/>
            <a:ext cx="3504600" cy="2628360"/>
          </a:xfrm>
          <a:prstGeom prst="rect">
            <a:avLst/>
          </a:prstGeom>
          <a:ln>
            <a:noFill/>
          </a:ln>
        </p:spPr>
      </p:pic>
      <p:pic>
        <p:nvPicPr>
          <p:cNvPr id="106" name="Imagen 6"/>
          <p:cNvPicPr/>
          <p:nvPr/>
        </p:nvPicPr>
        <p:blipFill>
          <a:blip r:embed="rId7"/>
          <a:stretch/>
        </p:blipFill>
        <p:spPr>
          <a:xfrm>
            <a:off x="7273800" y="3203640"/>
            <a:ext cx="3525480" cy="2644200"/>
          </a:xfrm>
          <a:prstGeom prst="rect">
            <a:avLst/>
          </a:prstGeom>
          <a:ln>
            <a:noFill/>
          </a:ln>
        </p:spPr>
      </p:pic>
      <p:sp>
        <p:nvSpPr>
          <p:cNvPr id="107" name="CustomShape 8"/>
          <p:cNvSpPr/>
          <p:nvPr/>
        </p:nvSpPr>
        <p:spPr>
          <a:xfrm>
            <a:off x="209520" y="6274080"/>
            <a:ext cx="43556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1000" b="1" strike="noStrike" spc="-1">
                <a:solidFill>
                  <a:srgbClr val="000000"/>
                </a:solidFill>
                <a:latin typeface="Arial"/>
                <a:ea typeface="Arial"/>
              </a:rPr>
              <a:t>FUENTE:</a:t>
            </a:r>
            <a:r>
              <a:rPr lang="es-EC" sz="1000" b="0" strike="noStrike" spc="-1">
                <a:solidFill>
                  <a:srgbClr val="000000"/>
                </a:solidFill>
                <a:latin typeface="Arial"/>
                <a:ea typeface="Arial"/>
              </a:rPr>
              <a:t> CONSOLIDADOS MSP DISTRITO AÑO 2024</a:t>
            </a:r>
            <a:endParaRPr lang="es-EC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C" sz="1000" b="1" strike="noStrike" spc="-1">
                <a:solidFill>
                  <a:srgbClr val="000000"/>
                </a:solidFill>
                <a:latin typeface="Arial"/>
                <a:ea typeface="Arial"/>
              </a:rPr>
              <a:t>ELBORADO</a:t>
            </a:r>
            <a:r>
              <a:rPr lang="es-EC" sz="1000" b="0" strike="noStrike" spc="-1">
                <a:solidFill>
                  <a:srgbClr val="000000"/>
                </a:solidFill>
                <a:latin typeface="Arial"/>
                <a:ea typeface="Arial"/>
              </a:rPr>
              <a:t>: Lic. Elba Guzmán / GID INMUNIZACIONES 17D10</a:t>
            </a:r>
            <a:endParaRPr lang="es-EC" sz="1000" b="0" strike="noStrike" spc="-1">
              <a:latin typeface="Arial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61489830"/>
              </p:ext>
            </p:extLst>
          </p:nvPr>
        </p:nvGraphicFramePr>
        <p:xfrm>
          <a:off x="0" y="1052693"/>
          <a:ext cx="7069680" cy="5032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4468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n 4"/>
          <p:cNvPicPr/>
          <p:nvPr/>
        </p:nvPicPr>
        <p:blipFill>
          <a:blip r:embed="rId3"/>
          <a:stretch/>
        </p:blipFill>
        <p:spPr>
          <a:xfrm>
            <a:off x="2160" y="0"/>
            <a:ext cx="12189240" cy="685728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625680" y="231120"/>
            <a:ext cx="6338646" cy="47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2800" b="1" strike="noStrike" spc="-1" dirty="0" smtClean="0">
                <a:solidFill>
                  <a:srgbClr val="2E2D91"/>
                </a:solidFill>
                <a:latin typeface="Arial"/>
                <a:ea typeface="Arial"/>
              </a:rPr>
              <a:t>Prevención de la tuberculosis</a:t>
            </a:r>
            <a:endParaRPr lang="es-EC" sz="2800" b="1" strike="noStrike" spc="-1" dirty="0">
              <a:latin typeface="Arial"/>
            </a:endParaRPr>
          </a:p>
        </p:txBody>
      </p:sp>
      <p:pic>
        <p:nvPicPr>
          <p:cNvPr id="110" name="Imagen 1"/>
          <p:cNvPicPr/>
          <p:nvPr/>
        </p:nvPicPr>
        <p:blipFill>
          <a:blip r:embed="rId4"/>
          <a:stretch/>
        </p:blipFill>
        <p:spPr>
          <a:xfrm>
            <a:off x="7273800" y="5961240"/>
            <a:ext cx="4595760" cy="624960"/>
          </a:xfrm>
          <a:prstGeom prst="rect">
            <a:avLst/>
          </a:prstGeom>
          <a:ln>
            <a:noFill/>
          </a:ln>
        </p:spPr>
      </p:pic>
      <p:grpSp>
        <p:nvGrpSpPr>
          <p:cNvPr id="117" name="Group 7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118" name="CustomShape 8"/>
          <p:cNvSpPr/>
          <p:nvPr/>
        </p:nvSpPr>
        <p:spPr>
          <a:xfrm>
            <a:off x="209520" y="6274080"/>
            <a:ext cx="43556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1000" b="1" strike="noStrike" spc="-1">
                <a:solidFill>
                  <a:srgbClr val="000000"/>
                </a:solidFill>
                <a:latin typeface="Arial"/>
                <a:ea typeface="Arial"/>
              </a:rPr>
              <a:t>FUENTE:</a:t>
            </a:r>
            <a:r>
              <a:rPr lang="es-EC" sz="1000" b="0" strike="noStrike" spc="-1">
                <a:solidFill>
                  <a:srgbClr val="000000"/>
                </a:solidFill>
                <a:latin typeface="Arial"/>
                <a:ea typeface="Arial"/>
              </a:rPr>
              <a:t> CONSOLIDADO ANUAL 2024</a:t>
            </a:r>
            <a:endParaRPr lang="es-EC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C" sz="1000" b="1" strike="noStrike" spc="-1">
                <a:solidFill>
                  <a:srgbClr val="000000"/>
                </a:solidFill>
                <a:latin typeface="Arial"/>
                <a:ea typeface="Arial"/>
              </a:rPr>
              <a:t>ELBORADO</a:t>
            </a:r>
            <a:r>
              <a:rPr lang="es-EC" sz="1000" b="0" strike="noStrike" spc="-1">
                <a:solidFill>
                  <a:srgbClr val="000000"/>
                </a:solidFill>
                <a:latin typeface="Arial"/>
                <a:ea typeface="Arial"/>
              </a:rPr>
              <a:t>: Lic. Inés Guzmán / GID VIGILANCIA EPPIDEMIOLOGICA 17D10</a:t>
            </a:r>
            <a:endParaRPr lang="es-EC" sz="1000" b="0" strike="noStrike" spc="-1">
              <a:latin typeface="Arial"/>
            </a:endParaRPr>
          </a:p>
        </p:txBody>
      </p:sp>
      <p:pic>
        <p:nvPicPr>
          <p:cNvPr id="119" name="Google Shape;217;g35fbfce3a8f_3_0"/>
          <p:cNvPicPr/>
          <p:nvPr/>
        </p:nvPicPr>
        <p:blipFill>
          <a:blip r:embed="rId5"/>
          <a:stretch/>
        </p:blipFill>
        <p:spPr>
          <a:xfrm>
            <a:off x="7632416" y="1733107"/>
            <a:ext cx="4237144" cy="3614181"/>
          </a:xfrm>
          <a:prstGeom prst="rect">
            <a:avLst/>
          </a:prstGeom>
          <a:ln>
            <a:noFill/>
          </a:ln>
        </p:spPr>
      </p:pic>
      <p:pic>
        <p:nvPicPr>
          <p:cNvPr id="120" name="Google Shape;218;g35fbfce3a8f_3_0"/>
          <p:cNvPicPr/>
          <p:nvPr/>
        </p:nvPicPr>
        <p:blipFill rotWithShape="1">
          <a:blip r:embed="rId6"/>
          <a:srcRect l="25423" r="22481"/>
          <a:stretch/>
        </p:blipFill>
        <p:spPr>
          <a:xfrm>
            <a:off x="8827400" y="0"/>
            <a:ext cx="1488559" cy="1599840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698718311"/>
              </p:ext>
            </p:extLst>
          </p:nvPr>
        </p:nvGraphicFramePr>
        <p:xfrm>
          <a:off x="96340" y="829340"/>
          <a:ext cx="70647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169769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n 4"/>
          <p:cNvPicPr/>
          <p:nvPr/>
        </p:nvPicPr>
        <p:blipFill>
          <a:blip r:embed="rId3"/>
          <a:stretch/>
        </p:blipFill>
        <p:spPr>
          <a:xfrm>
            <a:off x="2760" y="-169278"/>
            <a:ext cx="12189240" cy="6857280"/>
          </a:xfrm>
          <a:prstGeom prst="rect">
            <a:avLst/>
          </a:prstGeom>
          <a:ln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604415" y="72327"/>
            <a:ext cx="8151840" cy="47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2800" b="1" strike="noStrike" spc="-1" dirty="0" smtClean="0">
                <a:solidFill>
                  <a:srgbClr val="2E2D91"/>
                </a:solidFill>
                <a:latin typeface="Arial"/>
                <a:ea typeface="Arial"/>
              </a:rPr>
              <a:t>Enfermedades transmisibles VIH/SIDA – ITS </a:t>
            </a:r>
            <a:endParaRPr lang="es-EC" sz="2800" b="1" strike="noStrike" spc="-1" dirty="0">
              <a:latin typeface="Arial"/>
            </a:endParaRPr>
          </a:p>
        </p:txBody>
      </p:sp>
      <p:pic>
        <p:nvPicPr>
          <p:cNvPr id="123" name="Imagen 1"/>
          <p:cNvPicPr/>
          <p:nvPr/>
        </p:nvPicPr>
        <p:blipFill>
          <a:blip r:embed="rId4"/>
          <a:stretch/>
        </p:blipFill>
        <p:spPr>
          <a:xfrm>
            <a:off x="7273800" y="5961240"/>
            <a:ext cx="4595760" cy="624960"/>
          </a:xfrm>
          <a:prstGeom prst="rect">
            <a:avLst/>
          </a:prstGeom>
          <a:ln>
            <a:noFill/>
          </a:ln>
        </p:spPr>
      </p:pic>
      <p:sp>
        <p:nvSpPr>
          <p:cNvPr id="124" name="CustomShape 2"/>
          <p:cNvSpPr/>
          <p:nvPr/>
        </p:nvSpPr>
        <p:spPr>
          <a:xfrm>
            <a:off x="1279440" y="707400"/>
            <a:ext cx="3492360" cy="179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s-EC" sz="2400" b="0" strike="noStrike" spc="-1" dirty="0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8423148" y="3441798"/>
            <a:ext cx="3492913" cy="12939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2200" strike="noStrike" spc="-1" dirty="0" smtClean="0">
                <a:solidFill>
                  <a:schemeClr val="tx1"/>
                </a:solidFill>
                <a:ea typeface="Arial"/>
              </a:rPr>
              <a:t>7.857</a:t>
            </a:r>
            <a:endParaRPr lang="es-EC" sz="2200" strike="noStrike" spc="-1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s-EC" sz="2200" b="0" strike="noStrike" spc="-1" dirty="0" smtClean="0">
                <a:solidFill>
                  <a:srgbClr val="000000"/>
                </a:solidFill>
                <a:ea typeface="Arial"/>
              </a:rPr>
              <a:t>Tamizajes a Embarazadas </a:t>
            </a:r>
            <a:r>
              <a:rPr lang="es-EC" sz="2200" b="0" strike="noStrike" spc="-1" dirty="0">
                <a:solidFill>
                  <a:srgbClr val="000000"/>
                </a:solidFill>
                <a:ea typeface="Arial"/>
              </a:rPr>
              <a:t>con Pruebas Rápidas </a:t>
            </a:r>
            <a:endParaRPr lang="es-EC" sz="2200" b="0" strike="noStrike" spc="-1" dirty="0"/>
          </a:p>
        </p:txBody>
      </p:sp>
      <p:pic>
        <p:nvPicPr>
          <p:cNvPr id="126" name="Picture 2"/>
          <p:cNvPicPr/>
          <p:nvPr/>
        </p:nvPicPr>
        <p:blipFill>
          <a:blip r:embed="rId5"/>
          <a:stretch/>
        </p:blipFill>
        <p:spPr>
          <a:xfrm>
            <a:off x="8979265" y="1450211"/>
            <a:ext cx="2380680" cy="1666080"/>
          </a:xfrm>
          <a:prstGeom prst="rect">
            <a:avLst/>
          </a:prstGeom>
          <a:ln>
            <a:noFill/>
          </a:ln>
        </p:spPr>
      </p:pic>
      <p:grpSp>
        <p:nvGrpSpPr>
          <p:cNvPr id="134" name="Group 11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135" name="CustomShape 12"/>
          <p:cNvSpPr/>
          <p:nvPr/>
        </p:nvSpPr>
        <p:spPr>
          <a:xfrm>
            <a:off x="371720" y="5940486"/>
            <a:ext cx="5666400" cy="59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11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FUENTE:</a:t>
            </a:r>
            <a:r>
              <a:rPr lang="es-EC" sz="11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CONSOLIDADOS MSP DISTRITO AÑO 2024</a:t>
            </a:r>
            <a:endParaRPr lang="es-EC" sz="11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C" sz="11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ELBORADO</a:t>
            </a:r>
            <a:r>
              <a:rPr lang="es-EC" sz="11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: Dr. Miguel A. </a:t>
            </a:r>
            <a:r>
              <a:rPr lang="es-EC" sz="11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Irua</a:t>
            </a:r>
            <a:r>
              <a:rPr lang="es-EC" sz="11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Veloz – Médico General de Primer Nivel de Atención – Encargado de Estrategia de Enfermedades Transmisibles VIH/SIDA-ITS</a:t>
            </a:r>
            <a:endParaRPr lang="es-EC" sz="1100" b="0" strike="noStrike" spc="-1" dirty="0">
              <a:latin typeface="Arial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32650952"/>
              </p:ext>
            </p:extLst>
          </p:nvPr>
        </p:nvGraphicFramePr>
        <p:xfrm>
          <a:off x="371720" y="1056049"/>
          <a:ext cx="7330865" cy="4345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1764085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n 4"/>
          <p:cNvPicPr/>
          <p:nvPr/>
        </p:nvPicPr>
        <p:blipFill>
          <a:blip r:embed="rId3"/>
          <a:stretch/>
        </p:blipFill>
        <p:spPr>
          <a:xfrm>
            <a:off x="2760" y="9000"/>
            <a:ext cx="12189240" cy="685728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625680" y="231120"/>
            <a:ext cx="8151840" cy="47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2800" b="1" strike="noStrike" spc="-1" dirty="0" smtClean="0">
                <a:solidFill>
                  <a:srgbClr val="2E2D91"/>
                </a:solidFill>
                <a:latin typeface="Arial"/>
                <a:ea typeface="Arial"/>
              </a:rPr>
              <a:t>Enfermedades transmisibles VIH/SIDA – ITS </a:t>
            </a:r>
            <a:endParaRPr lang="es-EC" sz="2800" b="1" strike="noStrike" spc="-1" dirty="0">
              <a:latin typeface="Arial"/>
            </a:endParaRPr>
          </a:p>
        </p:txBody>
      </p:sp>
      <p:pic>
        <p:nvPicPr>
          <p:cNvPr id="138" name="Imagen 1"/>
          <p:cNvPicPr/>
          <p:nvPr/>
        </p:nvPicPr>
        <p:blipFill>
          <a:blip r:embed="rId4"/>
          <a:stretch/>
        </p:blipFill>
        <p:spPr>
          <a:xfrm>
            <a:off x="7273800" y="5961240"/>
            <a:ext cx="4595760" cy="624960"/>
          </a:xfrm>
          <a:prstGeom prst="rect">
            <a:avLst/>
          </a:prstGeom>
          <a:ln>
            <a:noFill/>
          </a:ln>
        </p:spPr>
      </p:pic>
      <p:sp>
        <p:nvSpPr>
          <p:cNvPr id="139" name="CustomShape 2"/>
          <p:cNvSpPr/>
          <p:nvPr/>
        </p:nvSpPr>
        <p:spPr>
          <a:xfrm>
            <a:off x="193320" y="708120"/>
            <a:ext cx="4341240" cy="179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es-EC" sz="2400" b="0" strike="noStrike" spc="-1" dirty="0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8178844" y="1901340"/>
            <a:ext cx="4013156" cy="14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3200" b="1" strike="noStrike" spc="-1" dirty="0" smtClean="0">
                <a:solidFill>
                  <a:srgbClr val="4472C4"/>
                </a:solidFill>
                <a:ea typeface="Arial"/>
              </a:rPr>
              <a:t>4.125</a:t>
            </a:r>
            <a:endParaRPr lang="es-EC" sz="3200" b="0" strike="noStrike" spc="-1" dirty="0"/>
          </a:p>
          <a:p>
            <a:pPr algn="ctr">
              <a:lnSpc>
                <a:spcPct val="100000"/>
              </a:lnSpc>
            </a:pPr>
            <a:r>
              <a:rPr lang="es-EC" sz="24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Tamizaje de Pruebas Rápidas de Hepatitis B Realizadas</a:t>
            </a:r>
            <a:endParaRPr lang="es-EC" sz="2400" b="0" strike="noStrike" spc="-1" dirty="0">
              <a:latin typeface="Arial"/>
            </a:endParaRPr>
          </a:p>
        </p:txBody>
      </p:sp>
      <p:grpSp>
        <p:nvGrpSpPr>
          <p:cNvPr id="146" name="Group 9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pic>
        <p:nvPicPr>
          <p:cNvPr id="147" name="Imagen 3"/>
          <p:cNvPicPr/>
          <p:nvPr/>
        </p:nvPicPr>
        <p:blipFill>
          <a:blip r:embed="rId5"/>
          <a:stretch/>
        </p:blipFill>
        <p:spPr>
          <a:xfrm>
            <a:off x="9055761" y="3453640"/>
            <a:ext cx="1970202" cy="1871305"/>
          </a:xfrm>
          <a:prstGeom prst="rect">
            <a:avLst/>
          </a:prstGeom>
          <a:ln>
            <a:noFill/>
          </a:ln>
        </p:spPr>
      </p:pic>
      <p:sp>
        <p:nvSpPr>
          <p:cNvPr id="148" name="CustomShape 10"/>
          <p:cNvSpPr/>
          <p:nvPr/>
        </p:nvSpPr>
        <p:spPr>
          <a:xfrm>
            <a:off x="430200" y="6274080"/>
            <a:ext cx="5666400" cy="59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1100" b="1" strike="noStrike" spc="-1">
                <a:solidFill>
                  <a:srgbClr val="000000"/>
                </a:solidFill>
                <a:latin typeface="Arial"/>
                <a:ea typeface="Arial"/>
              </a:rPr>
              <a:t>FUENTE:</a:t>
            </a:r>
            <a:r>
              <a:rPr lang="es-EC" sz="1100" b="0" strike="noStrike" spc="-1">
                <a:solidFill>
                  <a:srgbClr val="000000"/>
                </a:solidFill>
                <a:latin typeface="Arial"/>
                <a:ea typeface="Arial"/>
              </a:rPr>
              <a:t> CONSOLIDADOS MSP DISTRITO AÑO 2024</a:t>
            </a:r>
            <a:endParaRPr lang="es-EC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C" sz="1100" b="1" strike="noStrike" spc="-1">
                <a:solidFill>
                  <a:srgbClr val="000000"/>
                </a:solidFill>
                <a:latin typeface="Arial"/>
                <a:ea typeface="Arial"/>
              </a:rPr>
              <a:t>ELBORADO</a:t>
            </a:r>
            <a:r>
              <a:rPr lang="es-EC" sz="1100" b="0" strike="noStrike" spc="-1">
                <a:solidFill>
                  <a:srgbClr val="000000"/>
                </a:solidFill>
                <a:latin typeface="Arial"/>
                <a:ea typeface="Arial"/>
              </a:rPr>
              <a:t>: Dr. Miguel A. Irua Veloz – Médico General de Primer Nivel de Atención – Encargado de Estrategia de Enfermedades Transmisibles VIH/SIDA-ITS</a:t>
            </a:r>
            <a:endParaRPr lang="es-EC" sz="1100" b="0" strike="noStrike" spc="-1">
              <a:latin typeface="Arial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64946644"/>
              </p:ext>
            </p:extLst>
          </p:nvPr>
        </p:nvGraphicFramePr>
        <p:xfrm>
          <a:off x="480561" y="1826834"/>
          <a:ext cx="6843599" cy="349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0451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n 4"/>
          <p:cNvPicPr/>
          <p:nvPr/>
        </p:nvPicPr>
        <p:blipFill>
          <a:blip r:embed="rId3"/>
          <a:stretch/>
        </p:blipFill>
        <p:spPr>
          <a:xfrm>
            <a:off x="2760" y="-138225"/>
            <a:ext cx="12189240" cy="685728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631800" y="71480"/>
            <a:ext cx="842400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2800" b="1" spc="-1" dirty="0">
                <a:solidFill>
                  <a:srgbClr val="2E2D91"/>
                </a:solidFill>
                <a:latin typeface="Arial"/>
                <a:ea typeface="Arial"/>
              </a:rPr>
              <a:t>E</a:t>
            </a:r>
            <a:r>
              <a:rPr lang="es-EC" sz="2800" b="1" strike="noStrike" spc="-1" dirty="0" smtClean="0">
                <a:solidFill>
                  <a:srgbClr val="2E2D91"/>
                </a:solidFill>
                <a:latin typeface="Arial"/>
                <a:ea typeface="Arial"/>
              </a:rPr>
              <a:t>nfermedades crónicas no transmisibles</a:t>
            </a:r>
            <a:endParaRPr lang="es-EC" sz="2800" b="1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es-EC" sz="2800" b="1" strike="noStrike" spc="-1" dirty="0">
              <a:latin typeface="Arial"/>
            </a:endParaRPr>
          </a:p>
        </p:txBody>
      </p:sp>
      <p:pic>
        <p:nvPicPr>
          <p:cNvPr id="151" name="Imagen 1"/>
          <p:cNvPicPr/>
          <p:nvPr/>
        </p:nvPicPr>
        <p:blipFill>
          <a:blip r:embed="rId4"/>
          <a:stretch/>
        </p:blipFill>
        <p:spPr>
          <a:xfrm>
            <a:off x="7273800" y="5961240"/>
            <a:ext cx="4595760" cy="624960"/>
          </a:xfrm>
          <a:prstGeom prst="rect">
            <a:avLst/>
          </a:prstGeom>
          <a:ln>
            <a:noFill/>
          </a:ln>
        </p:spPr>
      </p:pic>
      <p:pic>
        <p:nvPicPr>
          <p:cNvPr id="152" name="Imagen 3"/>
          <p:cNvPicPr/>
          <p:nvPr/>
        </p:nvPicPr>
        <p:blipFill>
          <a:blip r:embed="rId5"/>
          <a:stretch/>
        </p:blipFill>
        <p:spPr>
          <a:xfrm>
            <a:off x="2589620" y="3851229"/>
            <a:ext cx="7771680" cy="1057320"/>
          </a:xfrm>
          <a:prstGeom prst="rect">
            <a:avLst/>
          </a:prstGeom>
          <a:ln>
            <a:noFill/>
          </a:ln>
        </p:spPr>
      </p:pic>
      <p:pic>
        <p:nvPicPr>
          <p:cNvPr id="162" name="Google Shape;258;g360ba9b400d_0_0"/>
          <p:cNvPicPr/>
          <p:nvPr/>
        </p:nvPicPr>
        <p:blipFill>
          <a:blip r:embed="rId6"/>
          <a:stretch/>
        </p:blipFill>
        <p:spPr>
          <a:xfrm>
            <a:off x="8033934" y="871226"/>
            <a:ext cx="3952440" cy="233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" name="Google Shape;259;g360ba9b400d_0_0"/>
          <p:cNvPicPr/>
          <p:nvPr/>
        </p:nvPicPr>
        <p:blipFill>
          <a:blip r:embed="rId7"/>
          <a:stretch/>
        </p:blipFill>
        <p:spPr>
          <a:xfrm>
            <a:off x="8105400" y="3574440"/>
            <a:ext cx="3764160" cy="233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4" name="CustomShape 11"/>
          <p:cNvSpPr/>
          <p:nvPr/>
        </p:nvSpPr>
        <p:spPr>
          <a:xfrm>
            <a:off x="430200" y="6274080"/>
            <a:ext cx="5666400" cy="59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1100" b="1" strike="noStrike" spc="-1">
                <a:solidFill>
                  <a:srgbClr val="000000"/>
                </a:solidFill>
                <a:latin typeface="Arial"/>
                <a:ea typeface="Arial"/>
              </a:rPr>
              <a:t>FUENTE:</a:t>
            </a:r>
            <a:r>
              <a:rPr lang="es-EC" sz="1100" b="0" strike="noStrike" spc="-1">
                <a:solidFill>
                  <a:srgbClr val="000000"/>
                </a:solidFill>
                <a:latin typeface="Arial"/>
                <a:ea typeface="Arial"/>
              </a:rPr>
              <a:t> CONSOLIDADOS MSP DISTRITO AÑO 2024</a:t>
            </a:r>
            <a:endParaRPr lang="es-EC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C" sz="1100" b="1" strike="noStrike" spc="-1">
                <a:solidFill>
                  <a:srgbClr val="000000"/>
                </a:solidFill>
                <a:latin typeface="Arial"/>
                <a:ea typeface="Arial"/>
              </a:rPr>
              <a:t>ELBORADO</a:t>
            </a:r>
            <a:r>
              <a:rPr lang="es-EC" sz="1100" b="0" strike="noStrike" spc="-1">
                <a:solidFill>
                  <a:srgbClr val="000000"/>
                </a:solidFill>
                <a:latin typeface="Arial"/>
                <a:ea typeface="Arial"/>
              </a:rPr>
              <a:t>: Lcda. Gabriela Andrango</a:t>
            </a:r>
            <a:endParaRPr lang="es-EC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C" sz="1100" b="0" strike="noStrike" spc="-1">
                <a:solidFill>
                  <a:srgbClr val="000000"/>
                </a:solidFill>
                <a:latin typeface="Arial"/>
                <a:ea typeface="Arial"/>
              </a:rPr>
              <a:t>Apoyo de la  Estrategia de Enfermedades Crónicas No Transmisibles</a:t>
            </a:r>
            <a:endParaRPr lang="es-EC" sz="1100" b="0" strike="noStrike" spc="-1">
              <a:latin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31800" y="1582239"/>
            <a:ext cx="2180160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C" spc="-1" dirty="0" smtClean="0"/>
              <a:t>.</a:t>
            </a:r>
            <a:endParaRPr lang="es-EC" spc="-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819742966"/>
              </p:ext>
            </p:extLst>
          </p:nvPr>
        </p:nvGraphicFramePr>
        <p:xfrm>
          <a:off x="287320" y="808208"/>
          <a:ext cx="74106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181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n 4"/>
          <p:cNvPicPr/>
          <p:nvPr/>
        </p:nvPicPr>
        <p:blipFill>
          <a:blip r:embed="rId3"/>
          <a:stretch/>
        </p:blipFill>
        <p:spPr>
          <a:xfrm>
            <a:off x="1080" y="0"/>
            <a:ext cx="12189240" cy="6857280"/>
          </a:xfrm>
          <a:prstGeom prst="rect">
            <a:avLst/>
          </a:prstGeom>
          <a:ln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625680" y="231120"/>
            <a:ext cx="8424000" cy="85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2800" b="1" strike="noStrike" spc="-1" dirty="0" smtClean="0">
                <a:solidFill>
                  <a:srgbClr val="2E2D91"/>
                </a:solidFill>
                <a:latin typeface="Arial"/>
                <a:ea typeface="Arial"/>
              </a:rPr>
              <a:t>Gestión de riesgos</a:t>
            </a:r>
            <a:endParaRPr lang="es-EC" sz="2800" b="1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es-EC" sz="2500" b="0" strike="noStrike" spc="-1" dirty="0">
              <a:latin typeface="Arial"/>
            </a:endParaRPr>
          </a:p>
        </p:txBody>
      </p:sp>
      <p:pic>
        <p:nvPicPr>
          <p:cNvPr id="167" name="Imagen 1"/>
          <p:cNvPicPr/>
          <p:nvPr/>
        </p:nvPicPr>
        <p:blipFill>
          <a:blip r:embed="rId4"/>
          <a:stretch/>
        </p:blipFill>
        <p:spPr>
          <a:xfrm>
            <a:off x="7273800" y="5961240"/>
            <a:ext cx="4595760" cy="624960"/>
          </a:xfrm>
          <a:prstGeom prst="rect">
            <a:avLst/>
          </a:prstGeom>
          <a:ln>
            <a:noFill/>
          </a:ln>
        </p:spPr>
      </p:pic>
      <p:sp>
        <p:nvSpPr>
          <p:cNvPr id="169" name="CustomShape 2"/>
          <p:cNvSpPr/>
          <p:nvPr/>
        </p:nvSpPr>
        <p:spPr>
          <a:xfrm>
            <a:off x="430200" y="6274080"/>
            <a:ext cx="56664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11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FUENTE:</a:t>
            </a:r>
            <a:r>
              <a:rPr lang="es-EC" sz="11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CONSOLIDADOS MSP DISTRITO AÑO 2024</a:t>
            </a:r>
            <a:endParaRPr lang="es-EC" sz="11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C" sz="11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ELBORADO</a:t>
            </a:r>
            <a:r>
              <a:rPr lang="es-EC" sz="11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: </a:t>
            </a:r>
            <a:r>
              <a:rPr lang="es-EC" sz="11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Mgs</a:t>
            </a:r>
            <a:r>
              <a:rPr lang="es-EC" sz="11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. Edwin </a:t>
            </a:r>
            <a:r>
              <a:rPr lang="es-EC" sz="11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Imbaquingo</a:t>
            </a:r>
            <a:r>
              <a:rPr lang="es-EC" sz="11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/ GID Riesgos Distrito 17D10</a:t>
            </a:r>
            <a:endParaRPr lang="es-EC" sz="1100" b="0" strike="noStrike" spc="-1" dirty="0">
              <a:latin typeface="Arial"/>
            </a:endParaRPr>
          </a:p>
        </p:txBody>
      </p:sp>
      <p:grpSp>
        <p:nvGrpSpPr>
          <p:cNvPr id="177" name="Group 10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pic>
        <p:nvPicPr>
          <p:cNvPr id="178" name="Google Shape;295;g360beeca815_1_31"/>
          <p:cNvPicPr/>
          <p:nvPr/>
        </p:nvPicPr>
        <p:blipFill>
          <a:blip r:embed="rId5"/>
          <a:stretch/>
        </p:blipFill>
        <p:spPr>
          <a:xfrm>
            <a:off x="9484200" y="410040"/>
            <a:ext cx="2706120" cy="1828080"/>
          </a:xfrm>
          <a:prstGeom prst="rect">
            <a:avLst/>
          </a:prstGeom>
          <a:ln>
            <a:noFill/>
          </a:ln>
        </p:spPr>
      </p:pic>
      <p:pic>
        <p:nvPicPr>
          <p:cNvPr id="179" name="Google Shape;269;g360beeca815_1_31"/>
          <p:cNvPicPr/>
          <p:nvPr/>
        </p:nvPicPr>
        <p:blipFill>
          <a:blip r:embed="rId6"/>
          <a:srcRect l="5246" t="14966" r="15728" b="21364"/>
          <a:stretch/>
        </p:blipFill>
        <p:spPr>
          <a:xfrm>
            <a:off x="8529120" y="2329200"/>
            <a:ext cx="2706120" cy="1828080"/>
          </a:xfrm>
          <a:prstGeom prst="rect">
            <a:avLst/>
          </a:prstGeom>
          <a:ln>
            <a:noFill/>
          </a:ln>
        </p:spPr>
      </p:pic>
      <p:pic>
        <p:nvPicPr>
          <p:cNvPr id="180" name="Google Shape;270;g360beeca815_1_31"/>
          <p:cNvPicPr/>
          <p:nvPr/>
        </p:nvPicPr>
        <p:blipFill>
          <a:blip r:embed="rId7"/>
          <a:srcRect l="3567" t="13266" r="9430" b="20724"/>
          <a:stretch/>
        </p:blipFill>
        <p:spPr>
          <a:xfrm>
            <a:off x="9210960" y="4220640"/>
            <a:ext cx="2706120" cy="1659240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014402962"/>
              </p:ext>
            </p:extLst>
          </p:nvPr>
        </p:nvGraphicFramePr>
        <p:xfrm>
          <a:off x="183860" y="1084321"/>
          <a:ext cx="8128000" cy="5042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505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5203137" y="2181135"/>
            <a:ext cx="682208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r>
              <a:rPr lang="es-ES" sz="4400" b="1" dirty="0">
                <a:solidFill>
                  <a:schemeClr val="bg1"/>
                </a:solidFill>
              </a:rPr>
              <a:t>Incrementar la promoción de la salud en la población</a:t>
            </a:r>
            <a:endParaRPr lang="es-ES" sz="4400" b="1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5203137" y="1320193"/>
            <a:ext cx="630638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S" sz="4400" b="1" i="1" dirty="0" smtClean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Estratégico</a:t>
            </a:r>
            <a:endParaRPr lang="es-ES" sz="4400" b="1" i="1" dirty="0">
              <a:solidFill>
                <a:srgbClr val="E5C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625667" y="231150"/>
            <a:ext cx="856913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800" b="1" u="none" strike="noStrike" cap="none" dirty="0" smtClean="0">
                <a:solidFill>
                  <a:srgbClr val="2E2D91"/>
                </a:solidFill>
                <a:ea typeface="Arial"/>
                <a:sym typeface="Arial"/>
              </a:rPr>
              <a:t>Promoción de la salud </a:t>
            </a:r>
            <a:br>
              <a:rPr lang="es-MX" sz="2800" b="1" u="none" strike="noStrike" cap="none" dirty="0" smtClean="0">
                <a:solidFill>
                  <a:srgbClr val="2E2D91"/>
                </a:solidFill>
                <a:ea typeface="Arial"/>
                <a:sym typeface="Arial"/>
              </a:rPr>
            </a:br>
            <a:endParaRPr lang="es-MX" sz="2800" b="1" u="none" strike="noStrike" cap="none" dirty="0">
              <a:solidFill>
                <a:srgbClr val="2E2D91"/>
              </a:solidFill>
              <a:ea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22F6F9-BE97-3EFA-1435-59A01AEB3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5" y="4903445"/>
            <a:ext cx="7772400" cy="1057968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850076" y="1642188"/>
            <a:ext cx="5532063" cy="1082351"/>
          </a:xfrm>
          <a:prstGeom prst="rect">
            <a:avLst/>
          </a:prstGeom>
        </p:spPr>
        <p:txBody>
          <a:bodyPr vert="horz" lIns="216009" tIns="108004" rIns="216009" bIns="108004" rtlCol="0" anchor="ctr">
            <a:normAutofit/>
          </a:bodyPr>
          <a:lstStyle>
            <a:lvl1pPr algn="ctr" defTabSz="1080044" rtl="0" eaLnBrk="1" latinLnBrk="0" hangingPunct="1">
              <a:spcBef>
                <a:spcPct val="0"/>
              </a:spcBef>
              <a:buNone/>
              <a:defRPr sz="10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D2EBF51D-B873-4569-8BF1-724A6847C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555086"/>
              </p:ext>
            </p:extLst>
          </p:nvPr>
        </p:nvGraphicFramePr>
        <p:xfrm>
          <a:off x="169598" y="1465729"/>
          <a:ext cx="11821801" cy="4316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1464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625667" y="231150"/>
            <a:ext cx="856913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800" b="1" u="none" strike="noStrike" cap="none" dirty="0" smtClean="0">
                <a:solidFill>
                  <a:srgbClr val="2E2D91"/>
                </a:solidFill>
                <a:ea typeface="Arial"/>
                <a:sym typeface="Arial"/>
              </a:rPr>
              <a:t>Promoción de la salud </a:t>
            </a:r>
            <a:br>
              <a:rPr lang="es-MX" sz="2800" b="1" u="none" strike="noStrike" cap="none" dirty="0" smtClean="0">
                <a:solidFill>
                  <a:srgbClr val="2E2D91"/>
                </a:solidFill>
                <a:ea typeface="Arial"/>
                <a:sym typeface="Arial"/>
              </a:rPr>
            </a:br>
            <a:endParaRPr lang="es-MX" sz="2800" b="1" u="none" strike="noStrike" cap="none" dirty="0">
              <a:solidFill>
                <a:srgbClr val="2E2D91"/>
              </a:solidFill>
              <a:ea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22F6F9-BE97-3EFA-1435-59A01AEB3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5" y="4903445"/>
            <a:ext cx="7772400" cy="1057968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850076" y="1642188"/>
            <a:ext cx="5532063" cy="1082351"/>
          </a:xfrm>
          <a:prstGeom prst="rect">
            <a:avLst/>
          </a:prstGeom>
        </p:spPr>
        <p:txBody>
          <a:bodyPr vert="horz" lIns="216009" tIns="108004" rIns="216009" bIns="108004" rtlCol="0" anchor="ctr">
            <a:normAutofit/>
          </a:bodyPr>
          <a:lstStyle>
            <a:lvl1pPr algn="ctr" defTabSz="1080044" rtl="0" eaLnBrk="1" latinLnBrk="0" hangingPunct="1">
              <a:spcBef>
                <a:spcPct val="0"/>
              </a:spcBef>
              <a:buNone/>
              <a:defRPr sz="10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D2EBF51D-B873-4569-8BF1-724A6847C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5650670"/>
              </p:ext>
            </p:extLst>
          </p:nvPr>
        </p:nvGraphicFramePr>
        <p:xfrm>
          <a:off x="-134592" y="1270152"/>
          <a:ext cx="12286561" cy="3862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12563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001" y="-236"/>
            <a:ext cx="12189993" cy="6858000"/>
          </a:xfrm>
          <a:prstGeom prst="rect">
            <a:avLst/>
          </a:prstGeom>
        </p:spPr>
      </p:pic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4754880" y="1917069"/>
            <a:ext cx="73152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Rendición de Cuentas </a:t>
            </a:r>
            <a:r>
              <a:rPr lang="es-ES" sz="4400" b="1" i="1" dirty="0" smtClean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Distrital 17D10 Cayambe Pedro </a:t>
            </a:r>
            <a:r>
              <a:rPr lang="es-ES" sz="4400" b="1" i="1" dirty="0" err="1" smtClean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Moncayo</a:t>
            </a:r>
            <a:endParaRPr lang="es-ES" sz="4400" b="1" i="1" dirty="0">
              <a:solidFill>
                <a:srgbClr val="E5C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13447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625667" y="231150"/>
            <a:ext cx="52753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800" b="1" u="none" strike="noStrike" cap="none" dirty="0">
                <a:solidFill>
                  <a:srgbClr val="2E2D91"/>
                </a:solidFill>
                <a:ea typeface="Arial"/>
                <a:sym typeface="Arial"/>
              </a:rPr>
              <a:t>Salud Mental</a:t>
            </a:r>
            <a:endParaRPr sz="2800" b="1" u="none" strike="noStrike" cap="none" dirty="0">
              <a:solidFill>
                <a:srgbClr val="2E2D91"/>
              </a:solidFill>
              <a:ea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850076" y="1642188"/>
            <a:ext cx="5532063" cy="1082351"/>
          </a:xfrm>
          <a:prstGeom prst="rect">
            <a:avLst/>
          </a:prstGeom>
        </p:spPr>
        <p:txBody>
          <a:bodyPr vert="horz" lIns="216009" tIns="108004" rIns="216009" bIns="108004" rtlCol="0" anchor="ctr">
            <a:normAutofit/>
          </a:bodyPr>
          <a:lstStyle>
            <a:lvl1pPr algn="ctr" defTabSz="1080044" rtl="0" eaLnBrk="1" latinLnBrk="0" hangingPunct="1">
              <a:spcBef>
                <a:spcPct val="0"/>
              </a:spcBef>
              <a:buNone/>
              <a:defRPr sz="10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488455994"/>
              </p:ext>
            </p:extLst>
          </p:nvPr>
        </p:nvGraphicFramePr>
        <p:xfrm>
          <a:off x="515328" y="1141078"/>
          <a:ext cx="11128475" cy="440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528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686627" y="105575"/>
            <a:ext cx="52753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800" u="none" strike="noStrike" cap="none" dirty="0">
                <a:solidFill>
                  <a:srgbClr val="2E2D91"/>
                </a:solidFill>
                <a:ea typeface="Arial"/>
                <a:sym typeface="Arial"/>
              </a:rPr>
              <a:t>Salud Mental</a:t>
            </a:r>
            <a:endParaRPr sz="2800" u="none" strike="noStrike" cap="none" dirty="0">
              <a:solidFill>
                <a:srgbClr val="2E2D91"/>
              </a:solidFill>
              <a:ea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22F6F9-BE97-3EFA-1435-59A01AEB3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5" y="4903445"/>
            <a:ext cx="7772400" cy="1057968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850076" y="1642188"/>
            <a:ext cx="5532063" cy="959377"/>
          </a:xfrm>
          <a:prstGeom prst="rect">
            <a:avLst/>
          </a:prstGeom>
        </p:spPr>
        <p:txBody>
          <a:bodyPr vert="horz" lIns="216009" tIns="108004" rIns="216009" bIns="108004" rtlCol="0" anchor="ctr">
            <a:normAutofit/>
          </a:bodyPr>
          <a:lstStyle>
            <a:lvl1pPr algn="ctr" defTabSz="1080044" rtl="0" eaLnBrk="1" latinLnBrk="0" hangingPunct="1">
              <a:spcBef>
                <a:spcPct val="0"/>
              </a:spcBef>
              <a:buNone/>
              <a:defRPr sz="10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216222796"/>
              </p:ext>
            </p:extLst>
          </p:nvPr>
        </p:nvGraphicFramePr>
        <p:xfrm>
          <a:off x="312159" y="871896"/>
          <a:ext cx="11567684" cy="5089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13833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625667" y="231150"/>
            <a:ext cx="85691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800" b="1" u="none" strike="noStrike" cap="none" dirty="0" smtClean="0">
                <a:solidFill>
                  <a:srgbClr val="2E2D91"/>
                </a:solidFill>
                <a:ea typeface="Arial"/>
                <a:sym typeface="Arial"/>
              </a:rPr>
              <a:t>Promoción de la salud </a:t>
            </a:r>
            <a:endParaRPr lang="es-MX" sz="2800" b="1" u="none" strike="noStrike" cap="none" dirty="0">
              <a:solidFill>
                <a:srgbClr val="2E2D91"/>
              </a:solidFill>
              <a:ea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850076" y="1642188"/>
            <a:ext cx="5532063" cy="1082351"/>
          </a:xfrm>
          <a:prstGeom prst="rect">
            <a:avLst/>
          </a:prstGeom>
        </p:spPr>
        <p:txBody>
          <a:bodyPr vert="horz" lIns="216009" tIns="108004" rIns="216009" bIns="108004" rtlCol="0" anchor="ctr">
            <a:normAutofit/>
          </a:bodyPr>
          <a:lstStyle>
            <a:lvl1pPr algn="ctr" defTabSz="1080044" rtl="0" eaLnBrk="1" latinLnBrk="0" hangingPunct="1">
              <a:spcBef>
                <a:spcPct val="0"/>
              </a:spcBef>
              <a:buNone/>
              <a:defRPr sz="10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b="1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D2EBF51D-B873-4569-8BF1-724A6847C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9278804"/>
              </p:ext>
            </p:extLst>
          </p:nvPr>
        </p:nvGraphicFramePr>
        <p:xfrm>
          <a:off x="-134592" y="1270152"/>
          <a:ext cx="12286561" cy="3862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831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1FE519D-D2CB-5F6A-BF84-1049E35B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96" y="78044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2235" y="177019"/>
            <a:ext cx="9392913" cy="74105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buClr>
                <a:srgbClr val="000000"/>
              </a:buClr>
              <a:buSzPts val="2000"/>
            </a:pPr>
            <a:r>
              <a:rPr lang="es-ES" sz="2800" b="1" dirty="0">
                <a:solidFill>
                  <a:srgbClr val="2E2D91"/>
                </a:solidFill>
                <a:latin typeface="Arial"/>
                <a:ea typeface="Arial"/>
                <a:cs typeface="Arial"/>
                <a:sym typeface="Arial"/>
              </a:rPr>
              <a:t>Estrategia </a:t>
            </a:r>
            <a:r>
              <a:rPr lang="es-ES" sz="2800" b="1" dirty="0" smtClean="0">
                <a:solidFill>
                  <a:srgbClr val="2E2D91"/>
                </a:solidFill>
                <a:latin typeface="Arial"/>
                <a:ea typeface="Arial"/>
                <a:cs typeface="Arial"/>
                <a:sym typeface="Arial"/>
              </a:rPr>
              <a:t>Ecuador </a:t>
            </a:r>
            <a:r>
              <a:rPr lang="es-ES" sz="2800" b="1" dirty="0">
                <a:solidFill>
                  <a:srgbClr val="2E2D91"/>
                </a:solidFill>
                <a:latin typeface="Arial"/>
                <a:ea typeface="Arial"/>
                <a:cs typeface="Arial"/>
                <a:sym typeface="Arial"/>
              </a:rPr>
              <a:t>crece sin </a:t>
            </a:r>
            <a:r>
              <a:rPr lang="es-ES" sz="2800" b="1" dirty="0" smtClean="0">
                <a:solidFill>
                  <a:srgbClr val="2E2D91"/>
                </a:solidFill>
                <a:latin typeface="Arial"/>
                <a:ea typeface="Arial"/>
                <a:cs typeface="Arial"/>
                <a:sym typeface="Arial"/>
              </a:rPr>
              <a:t>Desnutrición Crónica Infantil </a:t>
            </a:r>
            <a:endParaRPr lang="es-ES" sz="2800" b="1" dirty="0">
              <a:solidFill>
                <a:srgbClr val="2E2D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119095C-DA44-475E-8ED3-0800549998B0}"/>
              </a:ext>
            </a:extLst>
          </p:cNvPr>
          <p:cNvSpPr/>
          <p:nvPr/>
        </p:nvSpPr>
        <p:spPr>
          <a:xfrm>
            <a:off x="7114223" y="572811"/>
            <a:ext cx="2102250" cy="3326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Acciones ejecutadas </a:t>
            </a:r>
            <a:endParaRPr lang="es-EC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A18D7C8-8798-4F3D-ACC4-D0AFE046B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335" y="1097195"/>
            <a:ext cx="660818" cy="536364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48983BB1-370D-49B2-A399-E81A192F8A59}"/>
              </a:ext>
            </a:extLst>
          </p:cNvPr>
          <p:cNvSpPr/>
          <p:nvPr/>
        </p:nvSpPr>
        <p:spPr>
          <a:xfrm>
            <a:off x="5905015" y="1061756"/>
            <a:ext cx="5852973" cy="5363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105 familias con implementación de huertos familiares</a:t>
            </a:r>
            <a:endParaRPr lang="es-EC" sz="14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9243051-A5E5-49EF-8913-5A35BCCD7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335" y="1739452"/>
            <a:ext cx="660818" cy="574624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21CA94DF-BDBD-42DC-B1AE-B091B9866563}"/>
              </a:ext>
            </a:extLst>
          </p:cNvPr>
          <p:cNvSpPr/>
          <p:nvPr/>
        </p:nvSpPr>
        <p:spPr>
          <a:xfrm>
            <a:off x="5905014" y="1712801"/>
            <a:ext cx="5852973" cy="5363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482 mujeres embarazadas identificadas, captadas y seguimiento </a:t>
            </a:r>
            <a:endParaRPr lang="es-EC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D85A887-8978-468E-9CAF-C29511935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404" y="2411873"/>
            <a:ext cx="385855" cy="612702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E06B7E9C-DE0A-435D-BF0A-015E6CE93103}"/>
              </a:ext>
            </a:extLst>
          </p:cNvPr>
          <p:cNvSpPr/>
          <p:nvPr/>
        </p:nvSpPr>
        <p:spPr>
          <a:xfrm>
            <a:off x="5875037" y="2407785"/>
            <a:ext cx="5852973" cy="5363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/>
              <a:t>780 niños(as) menores de 2 años con Paquete priorizado de salud completo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15036DE-3A34-43FB-A1C5-25F18F933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558" y="3122372"/>
            <a:ext cx="600505" cy="600505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95F0C080-C704-4B6C-B419-979743A310F1}"/>
              </a:ext>
            </a:extLst>
          </p:cNvPr>
          <p:cNvSpPr/>
          <p:nvPr/>
        </p:nvSpPr>
        <p:spPr>
          <a:xfrm>
            <a:off x="5875037" y="3017185"/>
            <a:ext cx="5852973" cy="5363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47 talleres a grupos de apoyo a la lactancia con un total de 322 beneficiarios </a:t>
            </a:r>
            <a:endParaRPr lang="es-EC" b="1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20A0660-B7E2-4AEC-BF18-8B26D876C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1699" y="3769713"/>
            <a:ext cx="536364" cy="536364"/>
          </a:xfrm>
          <a:prstGeom prst="rect">
            <a:avLst/>
          </a:prstGeom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47C4A112-EB7E-425A-8035-4AF2BA783D4C}"/>
              </a:ext>
            </a:extLst>
          </p:cNvPr>
          <p:cNvSpPr/>
          <p:nvPr/>
        </p:nvSpPr>
        <p:spPr>
          <a:xfrm>
            <a:off x="5905014" y="3643850"/>
            <a:ext cx="5786577" cy="5363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25 talleres demostrativos (642 beneficiarios)</a:t>
            </a:r>
          </a:p>
          <a:p>
            <a:pPr algn="ctr"/>
            <a:r>
              <a:rPr lang="es-MX" b="1" dirty="0"/>
              <a:t>94 charlas (1273 beneficiarios)</a:t>
            </a:r>
            <a:endParaRPr lang="es-EC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99A3683-E303-44FA-BE31-C6B04CA5CA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9472" y="4300907"/>
            <a:ext cx="660818" cy="700224"/>
          </a:xfrm>
          <a:prstGeom prst="rect">
            <a:avLst/>
          </a:prstGeom>
        </p:spPr>
      </p:pic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3A172AB0-CE60-422E-A4EC-9988C73E067A}"/>
              </a:ext>
            </a:extLst>
          </p:cNvPr>
          <p:cNvSpPr/>
          <p:nvPr/>
        </p:nvSpPr>
        <p:spPr>
          <a:xfrm>
            <a:off x="5905014" y="4321569"/>
            <a:ext cx="5786577" cy="329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26 Tutores certificados y 81  vigilantes comunitarios certificados </a:t>
            </a:r>
            <a:endParaRPr lang="es-EC" b="1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288F195-BD6A-47B0-82DD-9A90390E79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3033" y="4774187"/>
            <a:ext cx="660818" cy="660818"/>
          </a:xfrm>
          <a:prstGeom prst="rect">
            <a:avLst/>
          </a:prstGeom>
        </p:spPr>
      </p:pic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9132DAA3-7C79-4BA7-A622-7E94388823EC}"/>
              </a:ext>
            </a:extLst>
          </p:cNvPr>
          <p:cNvSpPr/>
          <p:nvPr/>
        </p:nvSpPr>
        <p:spPr>
          <a:xfrm>
            <a:off x="5905014" y="4854991"/>
            <a:ext cx="5786577" cy="3876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7 mesas intersectoriales parroquiales activas más 2 Cantonales  </a:t>
            </a:r>
            <a:endParaRPr lang="es-EC" b="1" dirty="0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FCB5D18D-FDCF-4C27-A6E6-988DBAB45F9B}"/>
              </a:ext>
            </a:extLst>
          </p:cNvPr>
          <p:cNvSpPr/>
          <p:nvPr/>
        </p:nvSpPr>
        <p:spPr>
          <a:xfrm>
            <a:off x="5884179" y="5393375"/>
            <a:ext cx="5807412" cy="5363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/>
              <a:t>Fortalecimiento de conocimientos  a personal de salud con un total de 85 capacitaciones y 610 beneficiarios</a:t>
            </a: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1E27ECEC-797C-CBF2-00B5-289BE6A77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14980" y="6382554"/>
            <a:ext cx="1500194" cy="109538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A8925AF-E9EC-36CF-2C50-C4C2239D62B2}"/>
              </a:ext>
            </a:extLst>
          </p:cNvPr>
          <p:cNvSpPr txBox="1"/>
          <p:nvPr/>
        </p:nvSpPr>
        <p:spPr>
          <a:xfrm>
            <a:off x="3130813" y="1941388"/>
            <a:ext cx="128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22.70% DCI </a:t>
            </a:r>
            <a:endParaRPr lang="es-EC" b="1" dirty="0"/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AFD3BBCF-8C47-0405-1828-862A6381BEE9}"/>
              </a:ext>
            </a:extLst>
          </p:cNvPr>
          <p:cNvSpPr/>
          <p:nvPr/>
        </p:nvSpPr>
        <p:spPr>
          <a:xfrm>
            <a:off x="377709" y="3745714"/>
            <a:ext cx="3664204" cy="3326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Cumplimiento Paquete Priorizado </a:t>
            </a:r>
            <a:endParaRPr lang="es-EC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C2E4C4-6101-9CA1-B72B-E2F8FB9634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38106" y="6166180"/>
            <a:ext cx="4240282" cy="57924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A5623899-FC7F-CBBE-667A-31F3C9D8872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0272" t="36049" r="39674" b="44161"/>
          <a:stretch/>
        </p:blipFill>
        <p:spPr>
          <a:xfrm>
            <a:off x="-9993" y="4480273"/>
            <a:ext cx="4913702" cy="181912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4198DA2F-E612-F5C0-550B-A054901D3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931" y="5467413"/>
            <a:ext cx="501675" cy="5016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5" y="884794"/>
            <a:ext cx="2725158" cy="26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3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5202133" y="1848246"/>
            <a:ext cx="682208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r>
              <a:rPr lang="es-ES" sz="4400" b="1" dirty="0">
                <a:solidFill>
                  <a:schemeClr val="bg1"/>
                </a:solidFill>
              </a:rPr>
              <a:t>Incrementar la calidad en la prestación de los servicios de salud</a:t>
            </a:r>
            <a:endParaRPr lang="es-ES" sz="4400" b="1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5636807" y="941059"/>
            <a:ext cx="623356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S" sz="4400" b="1" i="1" dirty="0" smtClean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Estratégico</a:t>
            </a:r>
            <a:endParaRPr lang="es-ES" sz="4400" b="1" i="1" dirty="0">
              <a:solidFill>
                <a:srgbClr val="E5C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6" name="Google Shape;119;p4"/>
          <p:cNvSpPr txBox="1"/>
          <p:nvPr/>
        </p:nvSpPr>
        <p:spPr>
          <a:xfrm>
            <a:off x="769358" y="183649"/>
            <a:ext cx="52753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C" sz="2800" b="1" dirty="0">
                <a:solidFill>
                  <a:srgbClr val="2E2D91"/>
                </a:solidFill>
                <a:sym typeface="Calibri"/>
              </a:rPr>
              <a:t>Prevención y morbilidad</a:t>
            </a:r>
            <a:endParaRPr lang="es-ES" sz="2800" b="1" dirty="0">
              <a:solidFill>
                <a:srgbClr val="2E2D91"/>
              </a:solidFill>
              <a:sym typeface="Calibri"/>
            </a:endParaRPr>
          </a:p>
        </p:txBody>
      </p:sp>
      <p:pic>
        <p:nvPicPr>
          <p:cNvPr id="7" name="9 Imagen" descr="TOMi.digital - CCNN. Aporte del primer Parcial.CICLO VITAL DEL SER HUM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0"/>
          <a:stretch>
            <a:fillRect/>
          </a:stretch>
        </p:blipFill>
        <p:spPr bwMode="auto">
          <a:xfrm>
            <a:off x="1326874" y="4649936"/>
            <a:ext cx="540067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8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295628"/>
              </p:ext>
            </p:extLst>
          </p:nvPr>
        </p:nvGraphicFramePr>
        <p:xfrm>
          <a:off x="953891" y="956581"/>
          <a:ext cx="6770689" cy="2869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08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658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Población</a:t>
                      </a:r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Prevención</a:t>
                      </a:r>
                      <a:endParaRPr lang="es-EC" sz="1400" dirty="0"/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dirty="0" smtClean="0"/>
                        <a:t>Morbilidad</a:t>
                      </a:r>
                      <a:endParaRPr lang="es-EC" sz="1400" dirty="0"/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/>
                        <a:t>Total</a:t>
                      </a:r>
                    </a:p>
                  </a:txBody>
                  <a:tcPr marL="91436" marR="91436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698"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  <a:p>
                      <a:pPr algn="ctr"/>
                      <a:r>
                        <a:rPr lang="es-ES" sz="1400" dirty="0"/>
                        <a:t>Población en total </a:t>
                      </a:r>
                      <a:endParaRPr lang="es-ES" sz="1400" baseline="0" dirty="0"/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87.998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152.929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240.927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016">
                <a:tc>
                  <a:txBody>
                    <a:bodyPr/>
                    <a:lstStyle/>
                    <a:p>
                      <a:pPr algn="ctr"/>
                      <a:r>
                        <a:rPr lang="es-ES" sz="1400" baseline="0" dirty="0"/>
                        <a:t>Niños de 0 a 5 años</a:t>
                      </a:r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29.795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34.084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63.879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228">
                <a:tc>
                  <a:txBody>
                    <a:bodyPr/>
                    <a:lstStyle/>
                    <a:p>
                      <a:pPr algn="ctr"/>
                      <a:r>
                        <a:rPr lang="es-ES" sz="1400" baseline="0" dirty="0"/>
                        <a:t>Niños 5 a 14 años</a:t>
                      </a:r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13.734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18.830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32.564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Adolecentes</a:t>
                      </a:r>
                      <a:endParaRPr lang="es-ES" sz="1400" baseline="0" dirty="0"/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9.860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14.406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24.266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s-ES" sz="1400" baseline="0" dirty="0"/>
                        <a:t>Adultos </a:t>
                      </a:r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31.007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64.229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95.236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726">
                <a:tc>
                  <a:txBody>
                    <a:bodyPr/>
                    <a:lstStyle/>
                    <a:p>
                      <a:pPr algn="ctr"/>
                      <a:endParaRPr lang="es-ES" sz="1400" dirty="0"/>
                    </a:p>
                    <a:p>
                      <a:pPr algn="ctr"/>
                      <a:r>
                        <a:rPr lang="es-ES" sz="1400" dirty="0"/>
                        <a:t>A</a:t>
                      </a:r>
                      <a:r>
                        <a:rPr lang="es-ES" sz="1400" baseline="0" dirty="0"/>
                        <a:t>dultos mayores </a:t>
                      </a:r>
                    </a:p>
                  </a:txBody>
                  <a:tcPr marL="91436" marR="91436" marT="45718" marB="4571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3.441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20.411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effectLst/>
                        </a:rPr>
                        <a:t>23.852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874020" y="3979774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s-EC" sz="1100" b="1" dirty="0"/>
              <a:t>Fuente:</a:t>
            </a:r>
            <a:r>
              <a:rPr lang="es-EC" sz="1100" dirty="0"/>
              <a:t> PRAS 2024</a:t>
            </a:r>
            <a:endParaRPr lang="es-ES" sz="1100" dirty="0"/>
          </a:p>
          <a:p>
            <a:pPr eaLnBrk="1" hangingPunct="1"/>
            <a:r>
              <a:rPr lang="es-EC" sz="1100" b="1" dirty="0"/>
              <a:t>Elaborado por:</a:t>
            </a:r>
            <a:r>
              <a:rPr lang="es-EC" sz="1100" dirty="0"/>
              <a:t> </a:t>
            </a:r>
            <a:r>
              <a:rPr lang="es-ES" sz="1100" dirty="0"/>
              <a:t>Unidad Distrital de Implementación y Evaluación de Redes en Atención de Salud</a:t>
            </a:r>
          </a:p>
        </p:txBody>
      </p:sp>
      <p:sp>
        <p:nvSpPr>
          <p:cNvPr id="11" name="8 CuadroTexto"/>
          <p:cNvSpPr txBox="1"/>
          <p:nvPr/>
        </p:nvSpPr>
        <p:spPr>
          <a:xfrm>
            <a:off x="8471647" y="4626241"/>
            <a:ext cx="280264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"/>
            <a:r>
              <a:rPr lang="es-ES" sz="2000" dirty="0">
                <a:latin typeface="+mj-lt"/>
              </a:rPr>
              <a:t>Total de </a:t>
            </a:r>
            <a:r>
              <a:rPr lang="es-ES" sz="2000" dirty="0" smtClean="0">
                <a:latin typeface="+mj-lt"/>
              </a:rPr>
              <a:t>atenciones </a:t>
            </a:r>
            <a:r>
              <a:rPr lang="es-EC" sz="2000" b="1" i="0" u="none" strike="noStrike" dirty="0">
                <a:solidFill>
                  <a:schemeClr val="bg1"/>
                </a:solidFill>
                <a:effectLst/>
                <a:latin typeface="+mj-lt"/>
              </a:rPr>
              <a:t>240.927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11" y="1035440"/>
            <a:ext cx="3400963" cy="25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6" name="Google Shape;119;p4"/>
          <p:cNvSpPr txBox="1"/>
          <p:nvPr/>
        </p:nvSpPr>
        <p:spPr>
          <a:xfrm>
            <a:off x="661024" y="170242"/>
            <a:ext cx="52753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C" sz="2800" b="1" dirty="0">
                <a:solidFill>
                  <a:srgbClr val="2E2D91"/>
                </a:solidFill>
              </a:rPr>
              <a:t>Atenciones </a:t>
            </a:r>
            <a:endParaRPr lang="es-ES" sz="2800" b="1" dirty="0">
              <a:solidFill>
                <a:srgbClr val="2E2D9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61024" y="4560567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s-EC" sz="1100" b="1" dirty="0"/>
              <a:t>Fuente:</a:t>
            </a:r>
            <a:r>
              <a:rPr lang="es-EC" sz="1100" dirty="0"/>
              <a:t> PRAS 2024</a:t>
            </a:r>
            <a:endParaRPr lang="es-ES" sz="1100" dirty="0"/>
          </a:p>
          <a:p>
            <a:pPr eaLnBrk="1" hangingPunct="1"/>
            <a:r>
              <a:rPr lang="es-EC" sz="1100" b="1" dirty="0"/>
              <a:t>Elaborado por:</a:t>
            </a:r>
            <a:r>
              <a:rPr lang="es-EC" sz="1100" dirty="0"/>
              <a:t> </a:t>
            </a:r>
            <a:r>
              <a:rPr lang="es-ES" sz="1100" dirty="0"/>
              <a:t>Unidad Distrital de Implementación y Evaluación de Redes en Atención de Salud</a:t>
            </a:r>
          </a:p>
        </p:txBody>
      </p:sp>
      <p:sp>
        <p:nvSpPr>
          <p:cNvPr id="8" name="10 CuadroTexto"/>
          <p:cNvSpPr txBox="1"/>
          <p:nvPr/>
        </p:nvSpPr>
        <p:spPr>
          <a:xfrm>
            <a:off x="3646715" y="5432429"/>
            <a:ext cx="278765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2000" dirty="0" smtClean="0"/>
              <a:t>Total de atenciones</a:t>
            </a:r>
            <a:endParaRPr lang="es-ES" sz="2000" b="1" dirty="0" smtClean="0"/>
          </a:p>
          <a:p>
            <a:pPr algn="ctr">
              <a:defRPr/>
            </a:pPr>
            <a:r>
              <a:rPr lang="es-ES" sz="2000" b="1" dirty="0" smtClean="0"/>
              <a:t>123.210</a:t>
            </a:r>
            <a:endParaRPr lang="es-ES" sz="2000" b="1" dirty="0"/>
          </a:p>
        </p:txBody>
      </p:sp>
      <p:graphicFrame>
        <p:nvGraphicFramePr>
          <p:cNvPr id="9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654783"/>
              </p:ext>
            </p:extLst>
          </p:nvPr>
        </p:nvGraphicFramePr>
        <p:xfrm>
          <a:off x="732043" y="1073975"/>
          <a:ext cx="5699126" cy="3479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9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9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0485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Especialidades </a:t>
                      </a:r>
                    </a:p>
                  </a:txBody>
                  <a:tcPr marL="91425" marR="91425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Atenciones</a:t>
                      </a:r>
                    </a:p>
                  </a:txBody>
                  <a:tcPr marL="91425" marR="91425" marT="45716" marB="45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563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Medicina General </a:t>
                      </a:r>
                    </a:p>
                  </a:txBody>
                  <a:tcPr marL="91425" marR="91425" marT="45716" marB="4571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+mn-cs"/>
                          <a:sym typeface="Arial"/>
                        </a:rPr>
                        <a:t>26.859</a:t>
                      </a:r>
                      <a:endParaRPr lang="es-EC" sz="18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563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/>
                        <a:t>Medicina Familiar</a:t>
                      </a:r>
                    </a:p>
                  </a:txBody>
                  <a:tcPr marL="91425" marR="91425" marT="45716" marB="45716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+mn-cs"/>
                          <a:sym typeface="Arial"/>
                        </a:rPr>
                        <a:t>9.016</a:t>
                      </a:r>
                      <a:endParaRPr lang="es-EC" sz="18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563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Obstetricia </a:t>
                      </a:r>
                      <a:endParaRPr lang="es-EC" sz="1800" dirty="0"/>
                    </a:p>
                  </a:txBody>
                  <a:tcPr marL="91425" marR="91425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>
                          <a:latin typeface="+mn-lt"/>
                          <a:ea typeface="Cambria" panose="02040503050406030204" pitchFamily="18" charset="0"/>
                        </a:rPr>
                        <a:t>25.269</a:t>
                      </a:r>
                      <a:endParaRPr lang="es-EC" sz="180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91425" marR="91425" marT="45716" marB="4571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563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Odontología </a:t>
                      </a:r>
                      <a:endParaRPr lang="es-EC" sz="1800" dirty="0"/>
                    </a:p>
                  </a:txBody>
                  <a:tcPr marL="91425" marR="91425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>
                          <a:latin typeface="+mn-lt"/>
                          <a:ea typeface="Cambria" panose="02040503050406030204" pitchFamily="18" charset="0"/>
                        </a:rPr>
                        <a:t>46.482</a:t>
                      </a:r>
                      <a:endParaRPr lang="es-EC" sz="180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91425" marR="91425" marT="45716" marB="4571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563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Psicología </a:t>
                      </a:r>
                      <a:endParaRPr lang="es-EC" sz="1800" dirty="0"/>
                    </a:p>
                  </a:txBody>
                  <a:tcPr marL="91425" marR="91425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>
                          <a:latin typeface="+mn-lt"/>
                          <a:ea typeface="Cambria" panose="02040503050406030204" pitchFamily="18" charset="0"/>
                        </a:rPr>
                        <a:t>5.713</a:t>
                      </a:r>
                      <a:endParaRPr lang="es-EC" sz="180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91425" marR="91425" marT="45716" marB="4571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563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Rehabilitación</a:t>
                      </a:r>
                      <a:r>
                        <a:rPr lang="es-ES" sz="1800" baseline="0" dirty="0"/>
                        <a:t> </a:t>
                      </a:r>
                      <a:endParaRPr lang="es-EC" sz="1800" dirty="0"/>
                    </a:p>
                  </a:txBody>
                  <a:tcPr marL="91425" marR="91425"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>
                          <a:latin typeface="+mn-lt"/>
                          <a:ea typeface="Cambria" panose="02040503050406030204" pitchFamily="18" charset="0"/>
                        </a:rPr>
                        <a:t>9.871</a:t>
                      </a:r>
                      <a:endParaRPr lang="es-EC" sz="180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91425" marR="91425" marT="45716" marB="4571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702" y="1314450"/>
            <a:ext cx="3962769" cy="29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7" y="-28787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5048289" y="1734107"/>
            <a:ext cx="6822086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r>
              <a:rPr lang="es-ES" sz="4400" b="1" dirty="0">
                <a:solidFill>
                  <a:schemeClr val="bg1"/>
                </a:solidFill>
              </a:rPr>
              <a:t>Incrementar la cobertura de las prestaciones de servicios de salud</a:t>
            </a:r>
            <a:endParaRPr lang="es-ES" sz="4400" b="1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5432216" y="581049"/>
            <a:ext cx="6438159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8000"/>
            </a:pPr>
            <a:r>
              <a:rPr lang="es-ES" sz="4400" b="1" i="1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S" sz="4400" b="1" i="1" dirty="0" smtClean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Estratégico</a:t>
            </a:r>
            <a:endParaRPr lang="es-ES" sz="4400" b="1" i="1" dirty="0">
              <a:solidFill>
                <a:srgbClr val="E5C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 lang="es-ES" sz="4400" b="1" i="1" dirty="0">
              <a:solidFill>
                <a:srgbClr val="E5C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6" name="Google Shape;119;p4"/>
          <p:cNvSpPr txBox="1"/>
          <p:nvPr/>
        </p:nvSpPr>
        <p:spPr>
          <a:xfrm>
            <a:off x="820614" y="196316"/>
            <a:ext cx="52753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C" sz="2800" b="1" dirty="0">
                <a:solidFill>
                  <a:srgbClr val="2E2D91"/>
                </a:solidFill>
              </a:rPr>
              <a:t>Embarazadas</a:t>
            </a:r>
            <a:endParaRPr lang="es-ES" sz="2800" b="1" dirty="0">
              <a:solidFill>
                <a:srgbClr val="2E2D9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65604" y="3243781"/>
            <a:ext cx="63076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s-EC" sz="1050" b="1" dirty="0"/>
              <a:t>Fuente:</a:t>
            </a:r>
            <a:r>
              <a:rPr lang="es-EC" sz="1050" dirty="0"/>
              <a:t> PRAS 2024</a:t>
            </a:r>
            <a:endParaRPr lang="es-ES" sz="1050" dirty="0"/>
          </a:p>
          <a:p>
            <a:pPr eaLnBrk="1" hangingPunct="1"/>
            <a:r>
              <a:rPr lang="es-EC" sz="1050" b="1" dirty="0"/>
              <a:t>Elaborado por:</a:t>
            </a:r>
            <a:r>
              <a:rPr lang="es-EC" sz="1050" dirty="0"/>
              <a:t> </a:t>
            </a:r>
            <a:r>
              <a:rPr lang="es-ES" sz="1050" dirty="0"/>
              <a:t>Unidad Distrital de Implementación y Evaluación de Redes en Atención de Salud</a:t>
            </a:r>
          </a:p>
        </p:txBody>
      </p:sp>
      <p:graphicFrame>
        <p:nvGraphicFramePr>
          <p:cNvPr id="8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041065"/>
              </p:ext>
            </p:extLst>
          </p:nvPr>
        </p:nvGraphicFramePr>
        <p:xfrm>
          <a:off x="565604" y="1364684"/>
          <a:ext cx="6052560" cy="1846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0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0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0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9242">
                <a:tc>
                  <a:txBody>
                    <a:bodyPr/>
                    <a:lstStyle/>
                    <a:p>
                      <a:pPr algn="ctr"/>
                      <a:endParaRPr lang="es-EC" sz="1800" b="0" dirty="0">
                        <a:latin typeface="+mn-lt"/>
                      </a:endParaRPr>
                    </a:p>
                  </a:txBody>
                  <a:tcPr marL="91430" marR="91430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>
                          <a:latin typeface="+mn-lt"/>
                        </a:rPr>
                        <a:t>Bajo riesgo</a:t>
                      </a:r>
                    </a:p>
                  </a:txBody>
                  <a:tcPr marL="91430" marR="91430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>
                          <a:latin typeface="+mn-lt"/>
                        </a:rPr>
                        <a:t>Alto riesgo</a:t>
                      </a:r>
                    </a:p>
                  </a:txBody>
                  <a:tcPr marL="91430" marR="91430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>
                          <a:latin typeface="+mn-lt"/>
                        </a:rPr>
                        <a:t>Muy alto riesgo</a:t>
                      </a:r>
                    </a:p>
                  </a:txBody>
                  <a:tcPr marL="91430" marR="91430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dirty="0">
                          <a:latin typeface="+mn-lt"/>
                        </a:rPr>
                        <a:t>Total </a:t>
                      </a:r>
                    </a:p>
                  </a:txBody>
                  <a:tcPr marL="91430" marR="91430" marT="45743" marB="4574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>
                          <a:latin typeface="+mn-lt"/>
                        </a:rPr>
                        <a:t>Captación </a:t>
                      </a:r>
                    </a:p>
                  </a:txBody>
                  <a:tcPr marL="91430" marR="91430" marT="45743" marB="4574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+mn-lt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532</a:t>
                      </a:r>
                      <a:endParaRPr lang="es-EC" sz="1600" b="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latin typeface="+mn-lt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1.389</a:t>
                      </a:r>
                      <a:endParaRPr lang="es-EC" sz="1600" b="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+mn-lt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332</a:t>
                      </a:r>
                      <a:endParaRPr lang="es-EC" sz="1600" b="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 smtClean="0">
                          <a:latin typeface="+mn-lt"/>
                        </a:rPr>
                        <a:t>2.253</a:t>
                      </a:r>
                      <a:endParaRPr lang="es-ES" sz="1600" b="0" dirty="0">
                        <a:latin typeface="+mn-lt"/>
                      </a:endParaRPr>
                    </a:p>
                  </a:txBody>
                  <a:tcPr marL="91430" marR="91430" marT="45743" marB="4574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605">
                <a:tc>
                  <a:txBody>
                    <a:bodyPr/>
                    <a:lstStyle/>
                    <a:p>
                      <a:pPr algn="ctr"/>
                      <a:r>
                        <a:rPr lang="es-EC" sz="1600" b="0" dirty="0">
                          <a:latin typeface="+mn-lt"/>
                        </a:rPr>
                        <a:t>Atención</a:t>
                      </a:r>
                    </a:p>
                  </a:txBody>
                  <a:tcPr marL="91430" marR="91430" marT="45743" marB="4574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latin typeface="+mn-lt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3.697</a:t>
                      </a:r>
                      <a:endParaRPr lang="es-EC" sz="1600" b="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latin typeface="+mn-lt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8.873</a:t>
                      </a:r>
                      <a:endParaRPr lang="es-EC" sz="1600" b="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latin typeface="+mn-lt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2.127</a:t>
                      </a:r>
                      <a:endParaRPr lang="es-EC" sz="1600" b="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latin typeface="+mn-lt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15.387</a:t>
                      </a:r>
                      <a:endParaRPr lang="es-EC" sz="1600" b="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10 CuadroTexto"/>
          <p:cNvSpPr txBox="1"/>
          <p:nvPr/>
        </p:nvSpPr>
        <p:spPr>
          <a:xfrm>
            <a:off x="565604" y="4429232"/>
            <a:ext cx="2787650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1800" dirty="0"/>
              <a:t>CAPTACIÓN DISTRITAL </a:t>
            </a:r>
            <a:r>
              <a:rPr lang="es-ES" sz="1800" b="1" dirty="0" smtClean="0"/>
              <a:t>2.253</a:t>
            </a:r>
            <a:endParaRPr lang="es-ES" sz="1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573916" y="4429014"/>
            <a:ext cx="322217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800" dirty="0"/>
              <a:t>COBERTURA  DISTRITAL </a:t>
            </a:r>
            <a:r>
              <a:rPr lang="es-ES" sz="1800" b="1" dirty="0"/>
              <a:t>98,42%</a:t>
            </a:r>
          </a:p>
        </p:txBody>
      </p:sp>
      <p:sp>
        <p:nvSpPr>
          <p:cNvPr id="12" name="10 CuadroTexto"/>
          <p:cNvSpPr txBox="1"/>
          <p:nvPr/>
        </p:nvSpPr>
        <p:spPr>
          <a:xfrm>
            <a:off x="8029966" y="1003203"/>
            <a:ext cx="342692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/>
              <a:t>Población embarazadas 2024</a:t>
            </a:r>
            <a:r>
              <a:rPr lang="es-ES" sz="1800" b="1" dirty="0"/>
              <a:t>:  </a:t>
            </a:r>
            <a:r>
              <a:rPr lang="es-ES" sz="2000" b="1" dirty="0" smtClean="0"/>
              <a:t>2.289</a:t>
            </a:r>
            <a:endParaRPr lang="es-ES" sz="2000" b="1" dirty="0"/>
          </a:p>
        </p:txBody>
      </p:sp>
      <p:sp>
        <p:nvSpPr>
          <p:cNvPr id="13" name="10 CuadroTexto"/>
          <p:cNvSpPr txBox="1"/>
          <p:nvPr/>
        </p:nvSpPr>
        <p:spPr>
          <a:xfrm>
            <a:off x="2067833" y="5446011"/>
            <a:ext cx="278765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1800" dirty="0"/>
              <a:t>CONCENTRACIÓN  DISTRITAL </a:t>
            </a:r>
          </a:p>
          <a:p>
            <a:pPr algn="ctr">
              <a:defRPr/>
            </a:pPr>
            <a:r>
              <a:rPr lang="es-ES" sz="1800" b="1" dirty="0"/>
              <a:t>7,5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16" y="2186764"/>
            <a:ext cx="3582677" cy="268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5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22F6F9-BE97-3EFA-1435-59A01AEB3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5" y="4903445"/>
            <a:ext cx="7772400" cy="1057968"/>
          </a:xfrm>
          <a:prstGeom prst="rect">
            <a:avLst/>
          </a:prstGeom>
        </p:spPr>
      </p:pic>
      <p:sp>
        <p:nvSpPr>
          <p:cNvPr id="6" name="Google Shape;119;p4"/>
          <p:cNvSpPr txBox="1"/>
          <p:nvPr/>
        </p:nvSpPr>
        <p:spPr>
          <a:xfrm>
            <a:off x="669210" y="257276"/>
            <a:ext cx="599067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C" sz="2800" b="1" dirty="0">
                <a:solidFill>
                  <a:srgbClr val="2E2D91"/>
                </a:solidFill>
              </a:rPr>
              <a:t>Calificación de </a:t>
            </a:r>
            <a:r>
              <a:rPr lang="es-EC" sz="2800" b="1" dirty="0" smtClean="0">
                <a:solidFill>
                  <a:srgbClr val="2E2D91"/>
                </a:solidFill>
              </a:rPr>
              <a:t>discapacidades</a:t>
            </a:r>
            <a:endParaRPr lang="es-ES" sz="2800" b="1" dirty="0">
              <a:solidFill>
                <a:srgbClr val="2E2D9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52170" y="5762568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s-EC" sz="1100" b="1" dirty="0"/>
              <a:t>Fuente:</a:t>
            </a:r>
            <a:r>
              <a:rPr lang="es-EC" sz="1100" dirty="0"/>
              <a:t> PRAS 2024</a:t>
            </a:r>
            <a:endParaRPr lang="es-ES" sz="1100" dirty="0"/>
          </a:p>
          <a:p>
            <a:pPr eaLnBrk="1" hangingPunct="1"/>
            <a:r>
              <a:rPr lang="es-EC" sz="1100" b="1" dirty="0"/>
              <a:t>Elaborado por:</a:t>
            </a:r>
            <a:r>
              <a:rPr lang="es-EC" sz="1100" dirty="0"/>
              <a:t> </a:t>
            </a:r>
            <a:r>
              <a:rPr lang="es-ES" sz="1100" dirty="0"/>
              <a:t>Unidad Distrital de Implementación y Evaluación de Redes en Atención de Salud</a:t>
            </a:r>
          </a:p>
        </p:txBody>
      </p:sp>
      <p:graphicFrame>
        <p:nvGraphicFramePr>
          <p:cNvPr id="8" name="objec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931926"/>
              </p:ext>
            </p:extLst>
          </p:nvPr>
        </p:nvGraphicFramePr>
        <p:xfrm>
          <a:off x="669210" y="1208089"/>
          <a:ext cx="5368519" cy="13592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39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256">
                <a:tc>
                  <a:txBody>
                    <a:bodyPr/>
                    <a:lstStyle/>
                    <a:p>
                      <a:pPr marL="1508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C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Atenciones realizadas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ea typeface="+mn-ea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10793" marR="10793" marT="5967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 smtClean="0"/>
                        <a:t>1.627</a:t>
                      </a:r>
                      <a:endParaRPr lang="es-E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3" marR="10793" marT="5967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939">
                <a:tc>
                  <a:txBody>
                    <a:bodyPr/>
                    <a:lstStyle/>
                    <a:p>
                      <a:pPr marL="1508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C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Ayudas técnicas  entregadas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ea typeface="+mn-ea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10793" marR="10793" marT="5967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/>
                        <a:t>42</a:t>
                      </a:r>
                      <a:endParaRPr lang="es-E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3" marR="10793" marT="5967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669">
                <a:tc>
                  <a:txBody>
                    <a:bodyPr/>
                    <a:lstStyle/>
                    <a:p>
                      <a:pPr marL="1508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C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Carnés de discapacidad</a:t>
                      </a:r>
                      <a:r>
                        <a:rPr kumimoji="0" lang="es-E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 </a:t>
                      </a:r>
                      <a:r>
                        <a:rPr kumimoji="0" lang="es-EC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entregados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ea typeface="+mn-ea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10793" marR="10793" marT="6031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dirty="0"/>
                        <a:t>221</a:t>
                      </a:r>
                      <a:endParaRPr lang="es-E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3" marR="10793" marT="6031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objec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66135"/>
              </p:ext>
            </p:extLst>
          </p:nvPr>
        </p:nvGraphicFramePr>
        <p:xfrm>
          <a:off x="1312051" y="2807896"/>
          <a:ext cx="4093667" cy="2843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1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6952">
                <a:tc gridSpan="2">
                  <a:txBody>
                    <a:bodyPr/>
                    <a:lstStyle/>
                    <a:p>
                      <a:pPr algn="ctr"/>
                      <a:r>
                        <a:rPr lang="es-EC" sz="2000" u="none" strike="noStrike" cap="none" dirty="0">
                          <a:sym typeface="Arial"/>
                        </a:rPr>
                        <a:t>ATENCIONES POR TIPOS DE DISCAPACIDAD</a:t>
                      </a:r>
                      <a:endParaRPr lang="es-ES" sz="20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marT="59674" marB="0" horzOverflow="overflow"/>
                </a:tc>
                <a:tc hMerge="1"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endParaRPr kumimoji="0" lang="es-EC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59674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797">
                <a:tc>
                  <a:txBody>
                    <a:bodyPr/>
                    <a:lstStyle/>
                    <a:p>
                      <a:pPr marL="1508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C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Auditiva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ea typeface="+mn-ea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59674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46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59674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467">
                <a:tc>
                  <a:txBody>
                    <a:bodyPr/>
                    <a:lstStyle/>
                    <a:p>
                      <a:pPr marL="1508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C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Física 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ea typeface="+mn-ea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60308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53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60308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467">
                <a:tc>
                  <a:txBody>
                    <a:bodyPr/>
                    <a:lstStyle/>
                    <a:p>
                      <a:pPr marL="1508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C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Intelectual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ea typeface="+mn-ea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60308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57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60308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66">
                <a:tc>
                  <a:txBody>
                    <a:bodyPr/>
                    <a:lstStyle/>
                    <a:p>
                      <a:pPr marL="1508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C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Lenguaje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ea typeface="+mn-ea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60308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12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60308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467">
                <a:tc>
                  <a:txBody>
                    <a:bodyPr/>
                    <a:lstStyle/>
                    <a:p>
                      <a:pPr marL="1508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C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Psicosocial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ea typeface="+mn-ea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60308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11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60308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467">
                <a:tc>
                  <a:txBody>
                    <a:bodyPr/>
                    <a:lstStyle/>
                    <a:p>
                      <a:pPr marL="1508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C" sz="18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Visual 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ea typeface="+mn-ea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60308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800" u="none" strike="noStrike" cap="none" normalizeH="0" baseline="0" dirty="0">
                          <a:ln>
                            <a:noFill/>
                          </a:ln>
                          <a:effectLst/>
                          <a:sym typeface="Arial" pitchFamily="34" charset="0"/>
                        </a:rPr>
                        <a:t>42</a:t>
                      </a:r>
                      <a:endParaRPr kumimoji="0" lang="es-EC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rlito" pitchFamily="34" charset="0"/>
                        <a:cs typeface="Carlito" pitchFamily="34" charset="0"/>
                        <a:sym typeface="Arial" pitchFamily="34" charset="0"/>
                      </a:endParaRPr>
                    </a:p>
                  </a:txBody>
                  <a:tcPr marL="0" marR="0" marT="60308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27" y="1404786"/>
            <a:ext cx="4448818" cy="3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22F6F9-BE97-3EFA-1435-59A01AEB3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5" y="4903445"/>
            <a:ext cx="7772400" cy="1057968"/>
          </a:xfrm>
          <a:prstGeom prst="rect">
            <a:avLst/>
          </a:prstGeom>
        </p:spPr>
      </p:pic>
      <p:sp>
        <p:nvSpPr>
          <p:cNvPr id="17" name="Google Shape;117;p3"/>
          <p:cNvSpPr txBox="1"/>
          <p:nvPr/>
        </p:nvSpPr>
        <p:spPr>
          <a:xfrm>
            <a:off x="696377" y="120551"/>
            <a:ext cx="7247983" cy="477013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SzPts val="2000"/>
              <a:defRPr sz="2500" b="1">
                <a:solidFill>
                  <a:srgbClr val="2E2D91"/>
                </a:solidFill>
              </a:defRPr>
            </a:lvl1pPr>
          </a:lstStyle>
          <a:p>
            <a:r>
              <a:rPr lang="es-MX" dirty="0"/>
              <a:t>Jurisdicción Distrito de Salud 17D10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6FBEF7C-3541-4C6F-B518-C9EABCF02424}"/>
              </a:ext>
            </a:extLst>
          </p:cNvPr>
          <p:cNvSpPr/>
          <p:nvPr/>
        </p:nvSpPr>
        <p:spPr>
          <a:xfrm>
            <a:off x="7515057" y="1420211"/>
            <a:ext cx="1345915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0800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600" b="1" dirty="0">
                <a:solidFill>
                  <a:schemeClr val="tx1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Cayambe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C5A4EB4E-3F6C-433D-AC3C-0D962BA5BD9B}"/>
              </a:ext>
            </a:extLst>
          </p:cNvPr>
          <p:cNvSpPr/>
          <p:nvPr/>
        </p:nvSpPr>
        <p:spPr>
          <a:xfrm>
            <a:off x="5995140" y="2237381"/>
            <a:ext cx="4138263" cy="1351975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2" anchor="ctr"/>
          <a:lstStyle/>
          <a:p>
            <a:pPr marL="342900" indent="-342900" defTabSz="108004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C" sz="1500" dirty="0">
                <a:ea typeface="Cambria" panose="02040503050406030204" pitchFamily="18" charset="0"/>
                <a:cs typeface="Times New Roman" panose="02020603050405020304" pitchFamily="18" charset="0"/>
              </a:rPr>
              <a:t>Ayora</a:t>
            </a:r>
          </a:p>
          <a:p>
            <a:pPr marL="342900" indent="-342900" defTabSz="108004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C" sz="1500" dirty="0" err="1">
                <a:ea typeface="Cambria" panose="02040503050406030204" pitchFamily="18" charset="0"/>
                <a:cs typeface="Times New Roman" panose="02020603050405020304" pitchFamily="18" charset="0"/>
              </a:rPr>
              <a:t>Ascazubi</a:t>
            </a:r>
            <a:endParaRPr lang="es-EC" sz="15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defTabSz="108004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C" sz="1500" dirty="0" err="1">
                <a:ea typeface="Cambria" panose="02040503050406030204" pitchFamily="18" charset="0"/>
                <a:cs typeface="Times New Roman" panose="02020603050405020304" pitchFamily="18" charset="0"/>
              </a:rPr>
              <a:t>Cusubamba</a:t>
            </a:r>
            <a:endParaRPr lang="es-EC" sz="15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defTabSz="108004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C" sz="1500" dirty="0">
                <a:ea typeface="Cambria" panose="02040503050406030204" pitchFamily="18" charset="0"/>
                <a:cs typeface="Times New Roman" panose="02020603050405020304" pitchFamily="18" charset="0"/>
              </a:rPr>
              <a:t>Espiga de Oro</a:t>
            </a:r>
          </a:p>
          <a:p>
            <a:pPr marL="342900" indent="-342900" defTabSz="108004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C" sz="1500" dirty="0" err="1">
                <a:ea typeface="Cambria" panose="02040503050406030204" pitchFamily="18" charset="0"/>
                <a:cs typeface="Times New Roman" panose="02020603050405020304" pitchFamily="18" charset="0"/>
              </a:rPr>
              <a:t>Cangahua</a:t>
            </a:r>
            <a:endParaRPr lang="es-EC" sz="15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defTabSz="108004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C" sz="1500" dirty="0">
                <a:ea typeface="Cambria" panose="02040503050406030204" pitchFamily="18" charset="0"/>
                <a:cs typeface="Times New Roman" panose="02020603050405020304" pitchFamily="18" charset="0"/>
              </a:rPr>
              <a:t>Otón</a:t>
            </a:r>
          </a:p>
          <a:p>
            <a:pPr marL="342900" indent="-342900" defTabSz="108004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C" sz="1500" dirty="0">
                <a:ea typeface="Cambria" panose="02040503050406030204" pitchFamily="18" charset="0"/>
                <a:cs typeface="Times New Roman" panose="02020603050405020304" pitchFamily="18" charset="0"/>
              </a:rPr>
              <a:t>Olmedo</a:t>
            </a:r>
          </a:p>
          <a:p>
            <a:pPr marL="342900" indent="-342900" defTabSz="108004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C" sz="1500" dirty="0">
                <a:ea typeface="Cambria" panose="02040503050406030204" pitchFamily="18" charset="0"/>
                <a:cs typeface="Times New Roman" panose="02020603050405020304" pitchFamily="18" charset="0"/>
              </a:rPr>
              <a:t>Pesillo</a:t>
            </a:r>
          </a:p>
          <a:p>
            <a:pPr marL="342900" indent="-342900" defTabSz="108004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C" sz="1500" dirty="0">
                <a:ea typeface="Cambria" panose="02040503050406030204" pitchFamily="18" charset="0"/>
                <a:cs typeface="Times New Roman" panose="02020603050405020304" pitchFamily="18" charset="0"/>
              </a:rPr>
              <a:t>Juan Montalvo</a:t>
            </a:r>
          </a:p>
          <a:p>
            <a:pPr marL="342900" indent="-342900" defTabSz="1080044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C" sz="1500" dirty="0">
                <a:ea typeface="Cambria" panose="02040503050406030204" pitchFamily="18" charset="0"/>
                <a:cs typeface="Times New Roman" panose="02020603050405020304" pitchFamily="18" charset="0"/>
              </a:rPr>
              <a:t>Urbano Cayambe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218A8978-BC4C-4C4F-8B46-4C837BB282C8}"/>
              </a:ext>
            </a:extLst>
          </p:cNvPr>
          <p:cNvSpPr/>
          <p:nvPr/>
        </p:nvSpPr>
        <p:spPr>
          <a:xfrm>
            <a:off x="10332720" y="2649445"/>
            <a:ext cx="1664679" cy="634149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10800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500" dirty="0">
                <a:ea typeface="Cambria" panose="02040503050406030204" pitchFamily="18" charset="0"/>
                <a:cs typeface="Times New Roman" panose="02020603050405020304" pitchFamily="18" charset="0"/>
              </a:rPr>
              <a:t>Hospital Básico Cayambe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E6C6DD2-2D3D-452D-853D-1C6CA5EEF6C5}"/>
              </a:ext>
            </a:extLst>
          </p:cNvPr>
          <p:cNvSpPr/>
          <p:nvPr/>
        </p:nvSpPr>
        <p:spPr>
          <a:xfrm>
            <a:off x="6694248" y="1795599"/>
            <a:ext cx="2987534" cy="404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00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ESTABLECIMIENTOS DE SALUD</a:t>
            </a:r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3152449569"/>
              </p:ext>
            </p:extLst>
          </p:nvPr>
        </p:nvGraphicFramePr>
        <p:xfrm>
          <a:off x="654921" y="789972"/>
          <a:ext cx="4145400" cy="946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6694247" y="4503911"/>
            <a:ext cx="32879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0044">
              <a:defRPr/>
            </a:pPr>
            <a:r>
              <a:rPr lang="es-EC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ESTABLECIMIENTOS DE SALUD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54815A5-9EA1-4DAB-95AE-E7302AC55643}"/>
              </a:ext>
            </a:extLst>
          </p:cNvPr>
          <p:cNvSpPr/>
          <p:nvPr/>
        </p:nvSpPr>
        <p:spPr>
          <a:xfrm>
            <a:off x="6335431" y="4893738"/>
            <a:ext cx="3930917" cy="999756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2" anchor="ctr"/>
          <a:lstStyle/>
          <a:p>
            <a:pPr marL="342900" indent="-342900" defTabSz="1080044">
              <a:buFont typeface="+mj-lt"/>
              <a:buAutoNum type="arabicPeriod"/>
            </a:pPr>
            <a:r>
              <a:rPr lang="es-EC" sz="1600" dirty="0" err="1">
                <a:ea typeface="Cambria" panose="02040503050406030204" pitchFamily="18" charset="0"/>
                <a:cs typeface="Times New Roman" panose="02020603050405020304" pitchFamily="18" charset="0"/>
              </a:rPr>
              <a:t>Malchinguí</a:t>
            </a:r>
            <a:endParaRPr lang="es-EC" sz="16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defTabSz="1080044">
              <a:buFont typeface="+mj-lt"/>
              <a:buAutoNum type="arabicPeriod"/>
            </a:pPr>
            <a:r>
              <a:rPr lang="es-EC" sz="1600" dirty="0" err="1">
                <a:ea typeface="Cambria" panose="02040503050406030204" pitchFamily="18" charset="0"/>
                <a:cs typeface="Times New Roman" panose="02020603050405020304" pitchFamily="18" charset="0"/>
              </a:rPr>
              <a:t>Tocachi</a:t>
            </a:r>
            <a:endParaRPr lang="es-EC" sz="16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defTabSz="1080044">
              <a:buFont typeface="+mj-lt"/>
              <a:buAutoNum type="arabicPeriod"/>
            </a:pPr>
            <a:r>
              <a:rPr lang="es-EC" sz="1600" dirty="0">
                <a:ea typeface="Cambria" panose="02040503050406030204" pitchFamily="18" charset="0"/>
                <a:cs typeface="Times New Roman" panose="02020603050405020304" pitchFamily="18" charset="0"/>
              </a:rPr>
              <a:t>La esperanza</a:t>
            </a:r>
          </a:p>
          <a:p>
            <a:pPr marL="342900" indent="-342900" defTabSz="1080044">
              <a:buFont typeface="+mj-lt"/>
              <a:buAutoNum type="arabicPeriod"/>
            </a:pPr>
            <a:r>
              <a:rPr lang="es-EC" sz="1600" dirty="0" err="1">
                <a:ea typeface="Cambria" panose="02040503050406030204" pitchFamily="18" charset="0"/>
                <a:cs typeface="Times New Roman" panose="02020603050405020304" pitchFamily="18" charset="0"/>
              </a:rPr>
              <a:t>Tabacundo</a:t>
            </a:r>
            <a:endParaRPr lang="es-EC" sz="16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defTabSz="1080044">
              <a:buFont typeface="+mj-lt"/>
              <a:buAutoNum type="arabicPeriod"/>
            </a:pPr>
            <a:r>
              <a:rPr lang="es-EC" sz="1600" dirty="0" err="1">
                <a:ea typeface="Cambria" panose="02040503050406030204" pitchFamily="18" charset="0"/>
                <a:cs typeface="Times New Roman" panose="02020603050405020304" pitchFamily="18" charset="0"/>
              </a:rPr>
              <a:t>Tupigachi</a:t>
            </a:r>
            <a:endParaRPr lang="es-EC" sz="1600" dirty="0"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920E6E18-5B8E-421A-A2A1-69F32E1574C6}"/>
              </a:ext>
            </a:extLst>
          </p:cNvPr>
          <p:cNvSpPr/>
          <p:nvPr/>
        </p:nvSpPr>
        <p:spPr>
          <a:xfrm>
            <a:off x="7210264" y="4072270"/>
            <a:ext cx="218125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0800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600" b="1" dirty="0">
                <a:solidFill>
                  <a:schemeClr val="tx1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Pedro </a:t>
            </a:r>
            <a:r>
              <a:rPr lang="es-EC" sz="1600" b="1" dirty="0" err="1">
                <a:solidFill>
                  <a:schemeClr val="tx1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Moncayo</a:t>
            </a:r>
            <a:r>
              <a:rPr lang="es-EC" sz="1600" b="1" dirty="0">
                <a:solidFill>
                  <a:schemeClr val="tx1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073C5E93-9C14-4935-8EF0-68E3A664E4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032" y="1805350"/>
            <a:ext cx="5702079" cy="50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30480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579947" y="231150"/>
            <a:ext cx="52753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hangingPunct="1">
              <a:buSzPts val="2000"/>
            </a:pPr>
            <a:r>
              <a:rPr lang="es-EC" sz="2800" b="1" dirty="0">
                <a:solidFill>
                  <a:srgbClr val="2E2D91"/>
                </a:solidFill>
              </a:rPr>
              <a:t>Equipamiento sanitario</a:t>
            </a:r>
            <a:endParaRPr lang="en-US" sz="2800" b="1" dirty="0">
              <a:solidFill>
                <a:srgbClr val="2E2D9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789318510"/>
              </p:ext>
            </p:extLst>
          </p:nvPr>
        </p:nvGraphicFramePr>
        <p:xfrm>
          <a:off x="323394" y="979842"/>
          <a:ext cx="8128000" cy="4544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94" y="1375985"/>
            <a:ext cx="2878775" cy="3574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325164" y="5585820"/>
            <a:ext cx="6628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/>
              <a:t>Elaborado </a:t>
            </a:r>
            <a:r>
              <a:rPr lang="es-EC" sz="1200" dirty="0" smtClean="0"/>
              <a:t>: Mgs Katherine Avilés</a:t>
            </a:r>
          </a:p>
          <a:p>
            <a:r>
              <a:rPr lang="es-MX" sz="1200" b="1" dirty="0" smtClean="0"/>
              <a:t>Fuente</a:t>
            </a:r>
            <a:r>
              <a:rPr lang="es-MX" sz="1200" dirty="0" smtClean="0"/>
              <a:t>: Plan Anual de Contratación 2024.</a:t>
            </a:r>
            <a:endParaRPr lang="es-EC" sz="1200" dirty="0" smtClean="0"/>
          </a:p>
        </p:txBody>
      </p:sp>
    </p:spTree>
    <p:extLst>
      <p:ext uri="{BB962C8B-B14F-4D97-AF65-F5344CB8AC3E}">
        <p14:creationId xmlns:p14="http://schemas.microsoft.com/office/powerpoint/2010/main" val="391243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625667" y="231150"/>
            <a:ext cx="52753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C" sz="2800" b="1" dirty="0">
                <a:solidFill>
                  <a:srgbClr val="2E2D91"/>
                </a:solidFill>
              </a:rPr>
              <a:t>Mobiliario clínico</a:t>
            </a:r>
            <a:endParaRPr lang="en-US" sz="2800" b="1" dirty="0">
              <a:solidFill>
                <a:srgbClr val="2E2D9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22F6F9-BE97-3EFA-1435-59A01AEB3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5" y="4903445"/>
            <a:ext cx="7772400" cy="1057968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60138699"/>
              </p:ext>
            </p:extLst>
          </p:nvPr>
        </p:nvGraphicFramePr>
        <p:xfrm>
          <a:off x="187960" y="1196788"/>
          <a:ext cx="7382734" cy="4235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344" y="870201"/>
            <a:ext cx="3088092" cy="1981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958" y="3477874"/>
            <a:ext cx="2951788" cy="217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uadroTexto 9"/>
          <p:cNvSpPr txBox="1"/>
          <p:nvPr/>
        </p:nvSpPr>
        <p:spPr>
          <a:xfrm>
            <a:off x="140514" y="6274252"/>
            <a:ext cx="6628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/>
              <a:t>Elaborado </a:t>
            </a:r>
            <a:r>
              <a:rPr lang="es-EC" sz="1200" dirty="0" smtClean="0"/>
              <a:t>: Mgs Katherine Avilés</a:t>
            </a:r>
          </a:p>
          <a:p>
            <a:r>
              <a:rPr lang="es-MX" sz="1200" b="1" dirty="0" smtClean="0"/>
              <a:t>Fuente</a:t>
            </a:r>
            <a:r>
              <a:rPr lang="es-MX" sz="1200" dirty="0" smtClean="0"/>
              <a:t>: Plan Anual de Contratación 2024.</a:t>
            </a:r>
            <a:endParaRPr lang="es-EC" sz="1200" dirty="0" smtClean="0"/>
          </a:p>
        </p:txBody>
      </p:sp>
    </p:spTree>
    <p:extLst>
      <p:ext uri="{BB962C8B-B14F-4D97-AF65-F5344CB8AC3E}">
        <p14:creationId xmlns:p14="http://schemas.microsoft.com/office/powerpoint/2010/main" val="276384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625667" y="231150"/>
            <a:ext cx="527538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hangingPunct="1">
              <a:buSzPts val="2000"/>
            </a:pPr>
            <a:r>
              <a:rPr lang="es-EC" sz="2800" b="1" dirty="0">
                <a:solidFill>
                  <a:srgbClr val="2E2D91"/>
                </a:solidFill>
              </a:rPr>
              <a:t>Infraestructura</a:t>
            </a:r>
            <a:endParaRPr lang="en-US" sz="2800" b="1" dirty="0">
              <a:solidFill>
                <a:srgbClr val="2E2D9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0514" y="6274252"/>
            <a:ext cx="6628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/>
              <a:t>Elaborado </a:t>
            </a:r>
            <a:r>
              <a:rPr lang="es-EC" sz="1200" dirty="0" smtClean="0"/>
              <a:t>: Mgs Katherine Avilés</a:t>
            </a:r>
          </a:p>
          <a:p>
            <a:r>
              <a:rPr lang="es-MX" sz="1200" b="1" dirty="0" smtClean="0"/>
              <a:t>Fuente</a:t>
            </a:r>
            <a:r>
              <a:rPr lang="es-MX" sz="1200" dirty="0" smtClean="0"/>
              <a:t>: Plan Anual de Contratación 2024.</a:t>
            </a:r>
            <a:endParaRPr lang="es-EC" sz="1200" dirty="0" smtClean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47" y="1841069"/>
            <a:ext cx="3815026" cy="2800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863282137"/>
              </p:ext>
            </p:extLst>
          </p:nvPr>
        </p:nvGraphicFramePr>
        <p:xfrm>
          <a:off x="170995" y="1290918"/>
          <a:ext cx="7345912" cy="4020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7060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577" y="0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625667" y="231150"/>
            <a:ext cx="87065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S" altLang="en-US" sz="2800" b="1" dirty="0" smtClean="0">
                <a:solidFill>
                  <a:srgbClr val="2E2D91"/>
                </a:solidFill>
              </a:rPr>
              <a:t>Abastecimiento de bienes estratégicos en salud</a:t>
            </a:r>
            <a:endParaRPr lang="en-US" sz="2800" b="1" dirty="0">
              <a:solidFill>
                <a:srgbClr val="2E2D9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22F6F9-BE97-3EFA-1435-59A01AEB3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5" y="4903445"/>
            <a:ext cx="7772400" cy="1057968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316446"/>
              </p:ext>
            </p:extLst>
          </p:nvPr>
        </p:nvGraphicFramePr>
        <p:xfrm>
          <a:off x="268494" y="1362688"/>
          <a:ext cx="4633912" cy="1304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500" dirty="0" smtClean="0">
                          <a:effectLst/>
                        </a:rPr>
                        <a:t>TIPO</a:t>
                      </a:r>
                      <a:r>
                        <a:rPr lang="es-EC" sz="1500" baseline="0" dirty="0" smtClean="0">
                          <a:effectLst/>
                        </a:rPr>
                        <a:t> DE MEDICAMENTO</a:t>
                      </a:r>
                      <a:endParaRPr lang="es-ES" sz="1500" dirty="0">
                        <a:effectLst/>
                        <a:latin typeface="Arial (Cuerpo)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500" dirty="0" smtClean="0">
                          <a:effectLst/>
                        </a:rPr>
                        <a:t>PORCENTAJE</a:t>
                      </a:r>
                      <a:endParaRPr lang="es-ES" sz="1500" dirty="0">
                        <a:effectLst/>
                        <a:latin typeface="Arial (Cuerpo)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6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Vitales</a:t>
                      </a:r>
                      <a:endParaRPr lang="es-ES" sz="1800" dirty="0">
                        <a:effectLst/>
                        <a:latin typeface="Arial (Cuerpo)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75%</a:t>
                      </a:r>
                      <a:endParaRPr lang="es-ES" sz="1800" dirty="0">
                        <a:effectLst/>
                        <a:latin typeface="Arial (Cuerpo)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6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Esenciales</a:t>
                      </a:r>
                      <a:endParaRPr lang="es-ES" sz="1800" dirty="0">
                        <a:effectLst/>
                        <a:latin typeface="Arial (Cuerpo)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80%</a:t>
                      </a:r>
                      <a:endParaRPr lang="es-ES" sz="1800" dirty="0">
                        <a:effectLst/>
                        <a:latin typeface="Arial (Cuerpo)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6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No esenciales</a:t>
                      </a:r>
                      <a:endParaRPr lang="es-ES" sz="1800" dirty="0">
                        <a:effectLst/>
                        <a:latin typeface="Arial (Cuerpo)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70%</a:t>
                      </a:r>
                      <a:endParaRPr lang="es-ES" sz="1800" dirty="0">
                        <a:effectLst/>
                        <a:latin typeface="Arial (Cuerpo)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234236"/>
              </p:ext>
            </p:extLst>
          </p:nvPr>
        </p:nvGraphicFramePr>
        <p:xfrm>
          <a:off x="283493" y="3266440"/>
          <a:ext cx="5410031" cy="154377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707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2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500" dirty="0" smtClean="0">
                          <a:effectLst/>
                        </a:rPr>
                        <a:t>TIPO</a:t>
                      </a:r>
                      <a:r>
                        <a:rPr lang="es-EC" sz="1500" baseline="0" dirty="0" smtClean="0">
                          <a:effectLst/>
                        </a:rPr>
                        <a:t> DE DISPOSITIVOS</a:t>
                      </a:r>
                      <a:endParaRPr lang="es-ES" sz="1500" dirty="0">
                        <a:effectLst/>
                        <a:latin typeface="Arial (Cuerpo)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500" dirty="0" smtClean="0">
                          <a:effectLst/>
                        </a:rPr>
                        <a:t>PORCENTAJE</a:t>
                      </a:r>
                      <a:endParaRPr lang="es-ES" sz="1500" dirty="0">
                        <a:effectLst/>
                        <a:latin typeface="Arial (Cuerpo)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6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Dispositivos médicos uso general</a:t>
                      </a:r>
                      <a:endParaRPr lang="es-ES" sz="180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92%</a:t>
                      </a:r>
                      <a:endParaRPr lang="es-ES" sz="180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4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Dispositivos odontológicos</a:t>
                      </a:r>
                      <a:endParaRPr lang="es-ES" sz="180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85%</a:t>
                      </a:r>
                      <a:endParaRPr lang="es-ES" sz="180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6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Dispositivos de diagnostico </a:t>
                      </a:r>
                      <a:r>
                        <a:rPr lang="es-EC" sz="1800" dirty="0" err="1" smtClean="0">
                          <a:effectLst/>
                        </a:rPr>
                        <a:t>invitro</a:t>
                      </a:r>
                      <a:endParaRPr lang="es-ES" sz="180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80%</a:t>
                      </a:r>
                      <a:endParaRPr lang="es-ES" sz="1800" dirty="0">
                        <a:effectLst/>
                        <a:latin typeface="+mn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7" marR="6858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595895907"/>
              </p:ext>
            </p:extLst>
          </p:nvPr>
        </p:nvGraphicFramePr>
        <p:xfrm>
          <a:off x="5303553" y="953535"/>
          <a:ext cx="6918894" cy="1256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0" y="5870067"/>
            <a:ext cx="409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/>
              <a:t>FUENTE</a:t>
            </a:r>
            <a:r>
              <a:rPr lang="es-EC" sz="1200" dirty="0" smtClean="0"/>
              <a:t>: Matriz de Monitoreo Zonal (año 2024)</a:t>
            </a:r>
          </a:p>
          <a:p>
            <a:r>
              <a:rPr lang="es-EC" sz="1200" b="1" dirty="0" smtClean="0"/>
              <a:t>ELABORADO </a:t>
            </a:r>
            <a:r>
              <a:rPr lang="es-EC" sz="1200" dirty="0" smtClean="0"/>
              <a:t>: Mgs Katherine Avilés</a:t>
            </a:r>
          </a:p>
          <a:p>
            <a:endParaRPr lang="es-EC" sz="12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5188" y="2398704"/>
            <a:ext cx="3426993" cy="2661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CuadroTexto 15"/>
          <p:cNvSpPr txBox="1"/>
          <p:nvPr/>
        </p:nvSpPr>
        <p:spPr>
          <a:xfrm>
            <a:off x="4787154" y="5237786"/>
            <a:ext cx="664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PRESUPUESTO MEDICAMENTOS Y DISPOSITIVOS </a:t>
            </a:r>
            <a:r>
              <a:rPr lang="es-MX" sz="1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AÑO 2024  </a:t>
            </a:r>
          </a:p>
          <a:p>
            <a:pPr lvl="0" algn="ctr"/>
            <a:r>
              <a:rPr lang="es-EC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$609.213,86</a:t>
            </a:r>
            <a:endParaRPr lang="es-EC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23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5048289" y="2130723"/>
            <a:ext cx="682208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5000"/>
            </a:pPr>
            <a:r>
              <a:rPr lang="es-ES" sz="4400" b="1" dirty="0">
                <a:solidFill>
                  <a:schemeClr val="bg1"/>
                </a:solidFill>
              </a:rPr>
              <a:t>Incrementar la investigación en salud</a:t>
            </a:r>
            <a:endParaRPr lang="es-ES" sz="4400" b="1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5494971" y="1086993"/>
            <a:ext cx="6375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S" sz="4400" b="1" i="1" dirty="0" smtClean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Estratégico</a:t>
            </a:r>
            <a:endParaRPr lang="es-ES" sz="4400" b="1" i="1" dirty="0">
              <a:solidFill>
                <a:srgbClr val="E5C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graphicFrame>
        <p:nvGraphicFramePr>
          <p:cNvPr id="6" name="9 Tabla">
            <a:extLst>
              <a:ext uri="{FF2B5EF4-FFF2-40B4-BE49-F238E27FC236}">
                <a16:creationId xmlns:a16="http://schemas.microsoft.com/office/drawing/2014/main" id="{F2E0A452-2F15-44BD-A3FF-BC84E44C3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718"/>
              </p:ext>
            </p:extLst>
          </p:nvPr>
        </p:nvGraphicFramePr>
        <p:xfrm>
          <a:off x="821175" y="1030583"/>
          <a:ext cx="4759354" cy="2020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4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SERVICIO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5535" marR="25535" marT="2415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ATENCIONES</a:t>
                      </a:r>
                      <a:r>
                        <a:rPr lang="es-EC" sz="1600" b="1" u="none" strike="noStrike" baseline="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s-EC" sz="1600" b="1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2024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5535" marR="25535" marT="2415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4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s-EC" sz="1800" u="none" strike="noStrike" kern="1200" dirty="0">
                          <a:latin typeface="+mn-lt"/>
                        </a:rPr>
                        <a:t>Partos</a:t>
                      </a:r>
                      <a:endParaRPr lang="es-EC" sz="18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126" marR="25126" marT="251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>
                          <a:effectLst/>
                          <a:latin typeface="+mn-lt"/>
                        </a:rPr>
                        <a:t>256</a:t>
                      </a:r>
                      <a:endParaRPr lang="es-EC" sz="1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49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s-EC" sz="1800" u="none" strike="noStrike" kern="1200" dirty="0">
                          <a:latin typeface="+mn-lt"/>
                        </a:rPr>
                        <a:t>Emergencias</a:t>
                      </a:r>
                      <a:endParaRPr lang="es-EC" sz="18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126" marR="25126" marT="251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>
                          <a:effectLst/>
                          <a:latin typeface="+mn-lt"/>
                        </a:rPr>
                        <a:t>11.348</a:t>
                      </a:r>
                      <a:endParaRPr lang="es-EC" sz="1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0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s-EC" sz="1800" u="none" strike="noStrike" kern="1200" dirty="0">
                          <a:latin typeface="+mn-lt"/>
                        </a:rPr>
                        <a:t>Exámenes </a:t>
                      </a:r>
                      <a:r>
                        <a:rPr lang="es-EC" sz="1800" u="none" strike="noStrike" kern="1200" dirty="0" err="1">
                          <a:latin typeface="+mn-lt"/>
                        </a:rPr>
                        <a:t>Rx</a:t>
                      </a:r>
                      <a:endParaRPr lang="es-EC" sz="1800" b="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535" marR="25535" marT="241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>
                          <a:effectLst/>
                          <a:latin typeface="+mn-lt"/>
                        </a:rPr>
                        <a:t>3.515</a:t>
                      </a:r>
                      <a:endParaRPr lang="es-EC" sz="1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495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kern="1200" dirty="0">
                          <a:latin typeface="+mn-lt"/>
                        </a:rPr>
                        <a:t>Consulta</a:t>
                      </a:r>
                      <a:r>
                        <a:rPr lang="es-MX" sz="1800" u="none" strike="noStrike" kern="1200" baseline="0" dirty="0">
                          <a:latin typeface="+mn-lt"/>
                        </a:rPr>
                        <a:t> externa</a:t>
                      </a:r>
                      <a:endParaRPr lang="es-EC" sz="1800" b="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535" marR="25535" marT="241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cap="none" dirty="0">
                          <a:effectLst/>
                          <a:latin typeface="+mn-lt"/>
                          <a:sym typeface="Arial"/>
                        </a:rPr>
                        <a:t>765.730</a:t>
                      </a:r>
                      <a:endParaRPr lang="es-EC" sz="18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23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l" fontAlgn="b"/>
                      <a:r>
                        <a:rPr lang="es-EC" sz="1800" u="none" strike="noStrike" kern="1200" dirty="0">
                          <a:latin typeface="+mn-lt"/>
                        </a:rPr>
                        <a:t>Exámenes laboratorio</a:t>
                      </a:r>
                      <a:endParaRPr lang="es-EC" sz="1800" b="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535" marR="25535" marT="2415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dirty="0">
                          <a:effectLst/>
                          <a:latin typeface="+mn-lt"/>
                        </a:rPr>
                        <a:t>85.404</a:t>
                      </a:r>
                      <a:endParaRPr lang="es-EC" sz="1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3 Marcador de número de diapositiva">
            <a:extLst>
              <a:ext uri="{FF2B5EF4-FFF2-40B4-BE49-F238E27FC236}">
                <a16:creationId xmlns:a16="http://schemas.microsoft.com/office/drawing/2014/main" id="{DE39F6F2-0098-4059-80FA-28D93958E65D}"/>
              </a:ext>
            </a:extLst>
          </p:cNvPr>
          <p:cNvSpPr txBox="1">
            <a:spLocks/>
          </p:cNvSpPr>
          <p:nvPr/>
        </p:nvSpPr>
        <p:spPr bwMode="auto">
          <a:xfrm>
            <a:off x="1125889" y="6155781"/>
            <a:ext cx="11625262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1221" tIns="120610" rIns="241221" bIns="120610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7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6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5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1000" b="1" dirty="0"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FUENTE</a:t>
            </a:r>
            <a:r>
              <a:rPr lang="es-EC" sz="1000" dirty="0"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: </a:t>
            </a:r>
            <a:r>
              <a:rPr lang="es-ES" altLang="es-ES" sz="100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Bases de Producción Estadística y Análisis de la Información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00" b="1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FECHA DE COR</a:t>
            </a:r>
            <a:r>
              <a:rPr lang="es-ES" altLang="es-ES" sz="100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TE: 31-12-2024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56147" y="232881"/>
            <a:ext cx="9009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9500" eaLnBrk="0" fontAlgn="base" hangingPunct="0">
              <a:buSzPts val="2000"/>
              <a:buFont typeface="Arial"/>
              <a:buNone/>
            </a:pPr>
            <a:r>
              <a:rPr lang="es-EC" sz="2800" b="1" dirty="0">
                <a:solidFill>
                  <a:srgbClr val="2E2D91"/>
                </a:solidFill>
                <a:sym typeface="Arial" panose="020B0604020202020204" pitchFamily="34" charset="0"/>
              </a:rPr>
              <a:t>Producción Establecimientos de Salud Primer Nivel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BD4790B-6AAF-4438-8B8B-0FF4EF5D76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917816"/>
              </p:ext>
            </p:extLst>
          </p:nvPr>
        </p:nvGraphicFramePr>
        <p:xfrm>
          <a:off x="741516" y="3203993"/>
          <a:ext cx="7078611" cy="3070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36" y="1599221"/>
            <a:ext cx="3424805" cy="25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graphicFrame>
        <p:nvGraphicFramePr>
          <p:cNvPr id="6" name="9 Tabla">
            <a:extLst>
              <a:ext uri="{FF2B5EF4-FFF2-40B4-BE49-F238E27FC236}">
                <a16:creationId xmlns:a16="http://schemas.microsoft.com/office/drawing/2014/main" id="{F2E0A452-2F15-44BD-A3FF-BC84E44C3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194675"/>
              </p:ext>
            </p:extLst>
          </p:nvPr>
        </p:nvGraphicFramePr>
        <p:xfrm>
          <a:off x="713479" y="1229367"/>
          <a:ext cx="4261933" cy="20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4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chemeClr val="bg1"/>
                          </a:solidFill>
                        </a:rPr>
                        <a:t>SERVICIO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5535" marR="25535" marT="24155" marB="0" anchor="ctr"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EC" sz="1800" b="1" u="none" strike="noStrike" dirty="0">
                          <a:solidFill>
                            <a:schemeClr val="bg1"/>
                          </a:solidFill>
                        </a:rPr>
                        <a:t>ATENCIONES</a:t>
                      </a:r>
                      <a:r>
                        <a:rPr lang="es-EC" sz="1800" b="1" u="none" strike="noStrike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C" sz="1800" b="1" u="none" strike="noStrike" dirty="0">
                          <a:solidFill>
                            <a:schemeClr val="bg1"/>
                          </a:solidFill>
                        </a:rPr>
                        <a:t>2024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5535" marR="25535" marT="2415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4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s-EC" sz="1800" u="none" strike="noStrike" kern="1200" dirty="0">
                          <a:latin typeface="+mn-lt"/>
                        </a:rPr>
                        <a:t>Partos y cesáreas</a:t>
                      </a:r>
                      <a:endParaRPr lang="es-EC" sz="1800" b="1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126" marR="25126" marT="2512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effectLst/>
                          <a:latin typeface="+mn-lt"/>
                        </a:rPr>
                        <a:t>7</a:t>
                      </a:r>
                      <a:r>
                        <a:rPr lang="es-EC" sz="1800" dirty="0">
                          <a:effectLst/>
                          <a:latin typeface="+mn-lt"/>
                        </a:rPr>
                        <a:t>37</a:t>
                      </a:r>
                      <a:endParaRPr lang="es-EC" sz="1800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4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800" u="none" strike="noStrike" kern="1200" cap="none" dirty="0">
                          <a:latin typeface="+mn-lt"/>
                          <a:sym typeface="Arial"/>
                        </a:rPr>
                        <a:t>Emergencias</a:t>
                      </a:r>
                      <a:endParaRPr lang="es-EC" sz="1800" b="1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25126" marR="25126" marT="25126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800" u="none" strike="noStrike" kern="1200" cap="none" dirty="0">
                          <a:latin typeface="+mn-lt"/>
                          <a:sym typeface="Arial"/>
                        </a:rPr>
                        <a:t>16.959</a:t>
                      </a:r>
                      <a:endParaRPr lang="es-EC" sz="18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4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800" u="none" strike="noStrike" kern="1200" cap="none" dirty="0">
                          <a:latin typeface="+mn-lt"/>
                          <a:sym typeface="Arial"/>
                        </a:rPr>
                        <a:t>Exámenes </a:t>
                      </a:r>
                      <a:r>
                        <a:rPr lang="es-EC" sz="1800" u="none" strike="noStrike" kern="1200" cap="none" dirty="0" err="1">
                          <a:latin typeface="+mn-lt"/>
                          <a:sym typeface="Arial"/>
                        </a:rPr>
                        <a:t>Rx</a:t>
                      </a:r>
                      <a:endParaRPr lang="es-EC" sz="1800" b="1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25535" marR="25535" marT="24155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800" u="none" strike="noStrike" kern="1200" cap="none" dirty="0">
                          <a:latin typeface="+mn-lt"/>
                          <a:sym typeface="Arial"/>
                        </a:rPr>
                        <a:t>14.115</a:t>
                      </a:r>
                      <a:endParaRPr lang="es-EC" sz="18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432">
                <a:tc>
                  <a:txBody>
                    <a:bodyPr/>
                    <a:lstStyle/>
                    <a:p>
                      <a:pPr marL="0" marR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800" u="none" strike="noStrike" kern="1200" cap="none" dirty="0">
                          <a:latin typeface="+mn-lt"/>
                          <a:sym typeface="Arial"/>
                        </a:rPr>
                        <a:t>Consulta externa </a:t>
                      </a:r>
                      <a:endParaRPr lang="es-EC" sz="1800" b="1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25535" marR="25535" marT="24155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800" u="none" strike="noStrike" kern="1200" cap="none" dirty="0">
                          <a:latin typeface="+mn-lt"/>
                          <a:sym typeface="Arial"/>
                        </a:rPr>
                        <a:t>33.018</a:t>
                      </a:r>
                      <a:endParaRPr lang="es-EC" sz="18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432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800" u="none" strike="noStrike" kern="1200" cap="none" dirty="0">
                          <a:latin typeface="+mn-lt"/>
                          <a:sym typeface="Arial"/>
                        </a:rPr>
                        <a:t>Exámenes</a:t>
                      </a:r>
                      <a:r>
                        <a:rPr lang="es-EC" sz="1800" u="none" strike="noStrike" kern="1200" cap="none" baseline="0" dirty="0">
                          <a:latin typeface="+mn-lt"/>
                          <a:sym typeface="Arial"/>
                        </a:rPr>
                        <a:t> </a:t>
                      </a:r>
                      <a:r>
                        <a:rPr lang="es-EC" sz="1800" u="none" strike="noStrike" kern="1200" cap="none" dirty="0">
                          <a:latin typeface="+mn-lt"/>
                          <a:sym typeface="Arial"/>
                        </a:rPr>
                        <a:t>laboratorio</a:t>
                      </a:r>
                      <a:endParaRPr lang="es-EC" sz="1800" b="1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25535" marR="25535" marT="24155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800" u="none" strike="noStrike" kern="1200" cap="none" dirty="0">
                          <a:latin typeface="+mn-lt"/>
                          <a:sym typeface="Arial"/>
                        </a:rPr>
                        <a:t>229.280</a:t>
                      </a:r>
                      <a:endParaRPr lang="es-EC" sz="18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573552" y="130098"/>
            <a:ext cx="10816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9500" eaLnBrk="0" fontAlgn="base" hangingPunct="0">
              <a:buSzPts val="2000"/>
            </a:pPr>
            <a:r>
              <a:rPr lang="es-EC" sz="2800" b="1" dirty="0">
                <a:solidFill>
                  <a:srgbClr val="2E2D91"/>
                </a:solidFill>
                <a:sym typeface="Arial" panose="020B0604020202020204" pitchFamily="34" charset="0"/>
              </a:rPr>
              <a:t>Producción Establecimientos de Salud Segundo Nivel – Hospital Básico Cayambe </a:t>
            </a:r>
          </a:p>
        </p:txBody>
      </p:sp>
      <p:sp>
        <p:nvSpPr>
          <p:cNvPr id="9" name="3 Marcador de número de diapositiva">
            <a:extLst>
              <a:ext uri="{FF2B5EF4-FFF2-40B4-BE49-F238E27FC236}">
                <a16:creationId xmlns:a16="http://schemas.microsoft.com/office/drawing/2014/main" id="{DE39F6F2-0098-4059-80FA-28D93958E65D}"/>
              </a:ext>
            </a:extLst>
          </p:cNvPr>
          <p:cNvSpPr txBox="1">
            <a:spLocks/>
          </p:cNvSpPr>
          <p:nvPr/>
        </p:nvSpPr>
        <p:spPr bwMode="auto">
          <a:xfrm>
            <a:off x="-88489" y="6322600"/>
            <a:ext cx="573638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1221" tIns="120610" rIns="241221" bIns="120610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7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6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5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4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sz="1000" b="1" dirty="0"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FUENTE</a:t>
            </a:r>
            <a:r>
              <a:rPr lang="es-EC" sz="1000" dirty="0"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: </a:t>
            </a:r>
            <a:r>
              <a:rPr lang="es-ES" altLang="es-ES" sz="100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Bases de Producción Estadística y Análisis de la Información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00" b="1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FECHA DE COR</a:t>
            </a:r>
            <a:r>
              <a:rPr lang="es-ES" altLang="es-ES" sz="1000" dirty="0">
                <a:solidFill>
                  <a:srgbClr val="000000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TE: 31-12-2024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78C14602-2F8A-405F-A764-118039447D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021658"/>
              </p:ext>
            </p:extLst>
          </p:nvPr>
        </p:nvGraphicFramePr>
        <p:xfrm>
          <a:off x="699135" y="3362632"/>
          <a:ext cx="6367979" cy="297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80" y="1539159"/>
            <a:ext cx="3359677" cy="320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625667" y="231150"/>
            <a:ext cx="114228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1079500" eaLnBrk="0" fontAlgn="base" hangingPunct="0">
              <a:buSzPts val="2000"/>
              <a:tabLst>
                <a:tab pos="0" algn="l"/>
              </a:tabLst>
            </a:pPr>
            <a:r>
              <a:rPr lang="es-MX" sz="2800" b="1" dirty="0">
                <a:solidFill>
                  <a:srgbClr val="2E2D91"/>
                </a:solidFill>
              </a:rPr>
              <a:t>R</a:t>
            </a:r>
            <a:r>
              <a:rPr lang="es-MX" sz="2800" b="1" dirty="0" smtClean="0">
                <a:solidFill>
                  <a:srgbClr val="2E2D91"/>
                </a:solidFill>
              </a:rPr>
              <a:t>eemplazo </a:t>
            </a:r>
            <a:r>
              <a:rPr lang="es-MX" sz="2800" b="1" dirty="0">
                <a:solidFill>
                  <a:srgbClr val="2E2D91"/>
                </a:solidFill>
              </a:rPr>
              <a:t>de ambulancias de soporte vital </a:t>
            </a:r>
            <a:r>
              <a:rPr lang="es-MX" sz="2800" b="1" dirty="0" smtClean="0">
                <a:solidFill>
                  <a:srgbClr val="2E2D91"/>
                </a:solidFill>
              </a:rPr>
              <a:t>avanzado</a:t>
            </a:r>
            <a:endParaRPr lang="es-EC" sz="2800" b="1" dirty="0">
              <a:solidFill>
                <a:srgbClr val="2E2D9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22F6F9-BE97-3EFA-1435-59A01AEB3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5" y="4903445"/>
            <a:ext cx="7772400" cy="1057968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6"/>
          <a:stretch/>
        </p:blipFill>
        <p:spPr>
          <a:xfrm>
            <a:off x="8294296" y="2088760"/>
            <a:ext cx="3215224" cy="3799316"/>
          </a:xfrm>
          <a:prstGeom prst="rect">
            <a:avLst/>
          </a:prstGeom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7"/>
          <a:stretch/>
        </p:blipFill>
        <p:spPr>
          <a:xfrm>
            <a:off x="407827" y="3115015"/>
            <a:ext cx="3172914" cy="3205626"/>
          </a:xfrm>
          <a:prstGeom prst="rect">
            <a:avLst/>
          </a:prstGeom>
          <a:ln>
            <a:noFill/>
          </a:ln>
        </p:spPr>
      </p:pic>
      <p:pic>
        <p:nvPicPr>
          <p:cNvPr id="11" name="Imagen 10"/>
          <p:cNvPicPr/>
          <p:nvPr/>
        </p:nvPicPr>
        <p:blipFill>
          <a:blip r:embed="rId8"/>
          <a:srcRect t="3532" b="16980"/>
          <a:stretch/>
        </p:blipFill>
        <p:spPr>
          <a:xfrm>
            <a:off x="4661670" y="3073390"/>
            <a:ext cx="2702541" cy="3211643"/>
          </a:xfrm>
          <a:prstGeom prst="rect">
            <a:avLst/>
          </a:prstGeom>
          <a:ln>
            <a:noFill/>
          </a:ln>
        </p:spPr>
      </p:pic>
      <p:sp>
        <p:nvSpPr>
          <p:cNvPr id="12" name="TextShape 2"/>
          <p:cNvSpPr txBox="1"/>
          <p:nvPr/>
        </p:nvSpPr>
        <p:spPr>
          <a:xfrm>
            <a:off x="380525" y="2370932"/>
            <a:ext cx="3200216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-EC" sz="1800" b="1" strike="noStrike" spc="-1" dirty="0">
                <a:latin typeface="Arial"/>
              </a:rPr>
              <a:t>HOSPITAL BÁSICO CAYAMBE</a:t>
            </a:r>
          </a:p>
        </p:txBody>
      </p:sp>
      <p:sp>
        <p:nvSpPr>
          <p:cNvPr id="13" name="TextShape 3"/>
          <p:cNvSpPr txBox="1"/>
          <p:nvPr/>
        </p:nvSpPr>
        <p:spPr>
          <a:xfrm>
            <a:off x="4510827" y="2313743"/>
            <a:ext cx="2853383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s-EC" sz="1800" b="1" strike="noStrike" spc="-1" dirty="0">
                <a:latin typeface="Arial"/>
              </a:rPr>
              <a:t>CENTRO DE SALUD TABACUNDO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07828" y="1263380"/>
            <a:ext cx="69563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</a:rPr>
              <a:t>Convenio específico entre el Ministerio de Salud Pública del Ecuador y la Oficina de las Naciones </a:t>
            </a:r>
            <a:r>
              <a:rPr lang="es-MX" sz="2000" dirty="0" smtClean="0">
                <a:solidFill>
                  <a:schemeClr val="tx1"/>
                </a:solidFill>
              </a:rPr>
              <a:t>Unidas</a:t>
            </a:r>
            <a:endParaRPr lang="es-EC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046B89C-8D98-4C4B-BF69-8CAF9D54D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A95D41-404E-2247-BA98-B28014DB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458" y="2137764"/>
            <a:ext cx="3447664" cy="258247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BDC244E-F3B1-3A70-A3B6-7AD88126E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576" y="2490537"/>
            <a:ext cx="4368222" cy="1690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993" cy="6858000"/>
          </a:xfrm>
          <a:prstGeom prst="rect">
            <a:avLst/>
          </a:prstGeom>
        </p:spPr>
      </p:pic>
      <p:sp>
        <p:nvSpPr>
          <p:cNvPr id="119" name="Google Shape;119;p4"/>
          <p:cNvSpPr txBox="1"/>
          <p:nvPr/>
        </p:nvSpPr>
        <p:spPr>
          <a:xfrm>
            <a:off x="625667" y="231150"/>
            <a:ext cx="10632883" cy="477054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SzPts val="2000"/>
              <a:defRPr sz="2500" b="1">
                <a:solidFill>
                  <a:srgbClr val="2E2D91"/>
                </a:solidFill>
              </a:defRPr>
            </a:lvl1pPr>
          </a:lstStyle>
          <a:p>
            <a:r>
              <a:rPr lang="es-EC" dirty="0"/>
              <a:t>Presupuesto Dirección Distrital 17D10 Cayambe -Pedro </a:t>
            </a:r>
            <a:r>
              <a:rPr lang="es-EC" dirty="0" err="1"/>
              <a:t>Moncayo</a:t>
            </a:r>
            <a:endParaRPr lang="es-EC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498856"/>
              </p:ext>
            </p:extLst>
          </p:nvPr>
        </p:nvGraphicFramePr>
        <p:xfrm>
          <a:off x="277164" y="1172236"/>
          <a:ext cx="8760159" cy="4308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5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52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>
                          <a:effectLst/>
                        </a:rPr>
                        <a:t>TIPO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>
                          <a:effectLst/>
                        </a:rPr>
                        <a:t>DESCRIPCIÓN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>
                          <a:effectLst/>
                        </a:rPr>
                        <a:t>PRESUPUESTO </a:t>
                      </a:r>
                      <a:r>
                        <a:rPr lang="es-EC" sz="1600" u="none" strike="noStrike" dirty="0" smtClean="0">
                          <a:effectLst/>
                        </a:rPr>
                        <a:t>PLANIFICADO ($)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>
                          <a:effectLst/>
                        </a:rPr>
                        <a:t>PRESUPUESTO </a:t>
                      </a:r>
                      <a:r>
                        <a:rPr lang="es-EC" sz="1600" u="none" strike="noStrike" dirty="0" smtClean="0">
                          <a:effectLst/>
                        </a:rPr>
                        <a:t>EJECUTADO ($)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67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>
                          <a:effectLst/>
                        </a:rPr>
                        <a:t>510000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>
                          <a:effectLst/>
                        </a:rPr>
                        <a:t>Egresos en Personal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8.813.350.75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8.782.355.18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988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>
                          <a:effectLst/>
                        </a:rPr>
                        <a:t>530000</a:t>
                      </a:r>
                      <a:endParaRPr lang="es-EC" sz="160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MX" sz="1600" u="none" strike="noStrike" dirty="0">
                          <a:effectLst/>
                        </a:rPr>
                        <a:t>Bienes y servicios de consumo</a:t>
                      </a:r>
                      <a:endParaRPr lang="es-MX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768454,71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708.985.67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988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>
                          <a:effectLst/>
                        </a:rPr>
                        <a:t>530000</a:t>
                      </a:r>
                      <a:endParaRPr lang="es-EC" sz="160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>
                          <a:effectLst/>
                        </a:rPr>
                        <a:t>Medicamentos y dispositivos médicos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609.213,86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586.177.77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467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>
                          <a:effectLst/>
                        </a:rPr>
                        <a:t>570000</a:t>
                      </a:r>
                      <a:endParaRPr lang="es-EC" sz="160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>
                          <a:effectLst/>
                        </a:rPr>
                        <a:t>Otros egresos corrientes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42.964.16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42.921.65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988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>
                          <a:effectLst/>
                        </a:rPr>
                        <a:t>580000</a:t>
                      </a:r>
                      <a:endParaRPr lang="es-EC" sz="160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>
                          <a:effectLst/>
                        </a:rPr>
                        <a:t>Transferencias y donaciones corrientes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262.996.85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245.936.74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988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>
                          <a:effectLst/>
                        </a:rPr>
                        <a:t>710000</a:t>
                      </a:r>
                      <a:endParaRPr lang="es-EC" sz="160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MX" sz="1600" u="none" strike="noStrike" dirty="0">
                          <a:effectLst/>
                        </a:rPr>
                        <a:t>Egresos en personal para </a:t>
                      </a:r>
                      <a:r>
                        <a:rPr lang="es-MX" sz="1600" u="none" strike="noStrike" dirty="0" smtClean="0">
                          <a:effectLst/>
                        </a:rPr>
                        <a:t>inversión</a:t>
                      </a:r>
                      <a:endParaRPr lang="es-MX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244.535.64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244.507.65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988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>
                          <a:effectLst/>
                        </a:rPr>
                        <a:t>730000</a:t>
                      </a:r>
                      <a:endParaRPr lang="es-EC" sz="160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MX" sz="1600" u="none" strike="noStrike" dirty="0">
                          <a:effectLst/>
                        </a:rPr>
                        <a:t>Bienes y servicios para inversión</a:t>
                      </a:r>
                      <a:endParaRPr lang="es-MX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28.509.53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24.719.58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467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>
                          <a:effectLst/>
                        </a:rPr>
                        <a:t>840000</a:t>
                      </a:r>
                      <a:endParaRPr lang="es-EC" sz="160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>
                          <a:effectLst/>
                        </a:rPr>
                        <a:t>Egresos de Capital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22.3547.7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206.227.24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467"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>
                          <a:effectLst/>
                        </a:rPr>
                        <a:t>750000</a:t>
                      </a:r>
                      <a:endParaRPr lang="es-EC" sz="160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>
                          <a:effectLst/>
                        </a:rPr>
                        <a:t>Obras Públicas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33.1677.3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u="none" strike="noStrike" dirty="0" smtClean="0">
                          <a:effectLst/>
                        </a:rPr>
                        <a:t>296.805.03</a:t>
                      </a:r>
                      <a:endParaRPr lang="es-EC" sz="1600" dirty="0">
                        <a:effectLst/>
                      </a:endParaRPr>
                    </a:p>
                  </a:txBody>
                  <a:tcPr marL="47712" marR="47712" marT="34353" marB="34353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49125" y="5961413"/>
            <a:ext cx="40094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Elaboración: 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Gestión Distrital Administrativa Financiera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Fuente: Sistema e-SIGEF</a:t>
            </a: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462343" y="2761332"/>
            <a:ext cx="2408032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t">
              <a:spcBef>
                <a:spcPts val="1200"/>
              </a:spcBef>
            </a:pPr>
            <a:r>
              <a:rPr lang="es-EC" sz="2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Ejecución </a:t>
            </a:r>
            <a:r>
              <a:rPr lang="es-EC" sz="24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2024</a:t>
            </a:r>
            <a:endParaRPr lang="es-EC" sz="2400" b="1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algn="ctr" fontAlgn="t">
              <a:spcBef>
                <a:spcPts val="1200"/>
              </a:spcBef>
            </a:pPr>
            <a:r>
              <a:rPr lang="es-EC" sz="2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98,35%</a:t>
            </a:r>
          </a:p>
        </p:txBody>
      </p:sp>
    </p:spTree>
    <p:extLst>
      <p:ext uri="{BB962C8B-B14F-4D97-AF65-F5344CB8AC3E}">
        <p14:creationId xmlns:p14="http://schemas.microsoft.com/office/powerpoint/2010/main" val="352216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17272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6" name="Google Shape;119;p4"/>
          <p:cNvSpPr txBox="1"/>
          <p:nvPr/>
        </p:nvSpPr>
        <p:spPr>
          <a:xfrm>
            <a:off x="518987" y="361187"/>
            <a:ext cx="5775133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u="none" strike="noStrike" cap="none" dirty="0" smtClean="0">
                <a:solidFill>
                  <a:srgbClr val="2E2D91"/>
                </a:solidFill>
                <a:ea typeface="Arial"/>
                <a:sym typeface="Arial"/>
              </a:rPr>
              <a:t>Talento Humano a Diciembre 2024</a:t>
            </a:r>
            <a:endParaRPr sz="2500" u="none" strike="noStrike" cap="none" dirty="0">
              <a:solidFill>
                <a:srgbClr val="2E2D91"/>
              </a:solidFill>
              <a:ea typeface="Arial"/>
              <a:sym typeface="Arial"/>
            </a:endParaRPr>
          </a:p>
        </p:txBody>
      </p:sp>
      <p:pic>
        <p:nvPicPr>
          <p:cNvPr id="15" name="Imagen 14" descr="Vectores de Trabajadores Salud - Descarga vectores gratis de gran calidad  de Freepik | Freepik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592" y="2445323"/>
            <a:ext cx="2895600" cy="1966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56462" y="6058807"/>
            <a:ext cx="37362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50" b="1" spc="-1" dirty="0" smtClean="0"/>
              <a:t>Elaborado</a:t>
            </a:r>
            <a:r>
              <a:rPr lang="es-EC" sz="1050" spc="-1" dirty="0" smtClean="0"/>
              <a:t>: Gestión de Talento Humano </a:t>
            </a:r>
          </a:p>
          <a:p>
            <a:r>
              <a:rPr lang="es-EC" sz="1050" b="1" spc="-1" dirty="0"/>
              <a:t>Fuente:</a:t>
            </a:r>
            <a:r>
              <a:rPr lang="es-EC" sz="1050" spc="-1" dirty="0"/>
              <a:t> </a:t>
            </a:r>
            <a:r>
              <a:rPr lang="es-EC" sz="1050" spc="-1" dirty="0" smtClean="0"/>
              <a:t>Distributivo 2024 – Nómina personal</a:t>
            </a:r>
            <a:endParaRPr lang="es-EC" sz="1050" spc="-1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517281170"/>
              </p:ext>
            </p:extLst>
          </p:nvPr>
        </p:nvGraphicFramePr>
        <p:xfrm>
          <a:off x="156463" y="1205752"/>
          <a:ext cx="8382420" cy="4272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19695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96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22F6F9-BE97-3EFA-1435-59A01AEB3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345" y="4903445"/>
            <a:ext cx="7772400" cy="105796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72453" y="230819"/>
            <a:ext cx="103495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000"/>
              <a:defRPr/>
            </a:pPr>
            <a:r>
              <a:rPr lang="es-MX" sz="2500" b="1" dirty="0">
                <a:solidFill>
                  <a:srgbClr val="2E2D91"/>
                </a:solidFill>
              </a:rPr>
              <a:t>Continuidad del personal asignado para los diferentes proyectos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130734257"/>
              </p:ext>
            </p:extLst>
          </p:nvPr>
        </p:nvGraphicFramePr>
        <p:xfrm>
          <a:off x="690881" y="892070"/>
          <a:ext cx="10953864" cy="3118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948525883"/>
              </p:ext>
            </p:extLst>
          </p:nvPr>
        </p:nvGraphicFramePr>
        <p:xfrm>
          <a:off x="765042" y="4015449"/>
          <a:ext cx="10805542" cy="1683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298702" y="6156205"/>
            <a:ext cx="37362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50" b="1" spc="-1" dirty="0" smtClean="0"/>
              <a:t>Elaborado</a:t>
            </a:r>
            <a:r>
              <a:rPr lang="es-EC" sz="1050" spc="-1" dirty="0" smtClean="0"/>
              <a:t>: Gestión de Talento Humano </a:t>
            </a:r>
          </a:p>
          <a:p>
            <a:r>
              <a:rPr lang="es-EC" sz="1050" b="1" spc="-1" dirty="0"/>
              <a:t>Fuente:</a:t>
            </a:r>
            <a:r>
              <a:rPr lang="es-EC" sz="1050" spc="-1" dirty="0"/>
              <a:t> </a:t>
            </a:r>
            <a:r>
              <a:rPr lang="es-EC" sz="1050" spc="-1" dirty="0" smtClean="0"/>
              <a:t>Distributivo 2024 – Nómina personal</a:t>
            </a:r>
            <a:endParaRPr lang="es-EC" sz="1050" spc="-1" dirty="0"/>
          </a:p>
        </p:txBody>
      </p:sp>
    </p:spTree>
    <p:extLst>
      <p:ext uri="{BB962C8B-B14F-4D97-AF65-F5344CB8AC3E}">
        <p14:creationId xmlns:p14="http://schemas.microsoft.com/office/powerpoint/2010/main" val="17050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E5E7A7-C953-A54B-BC25-51B367B2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" y="0"/>
            <a:ext cx="12189993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2BEB57E-6D46-366D-7DCE-C20EC8E2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0" y="5961413"/>
            <a:ext cx="4596575" cy="62567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53733" y="280768"/>
            <a:ext cx="103495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000"/>
              <a:defRPr/>
            </a:pPr>
            <a:r>
              <a:rPr lang="es-MX" sz="2500" dirty="0">
                <a:solidFill>
                  <a:srgbClr val="2E2D91"/>
                </a:solidFill>
              </a:rPr>
              <a:t>Convenios - Internos rotativos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07174671"/>
              </p:ext>
            </p:extLst>
          </p:nvPr>
        </p:nvGraphicFramePr>
        <p:xfrm>
          <a:off x="568960" y="992424"/>
          <a:ext cx="10891519" cy="469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Rectángulo 9"/>
          <p:cNvSpPr/>
          <p:nvPr/>
        </p:nvSpPr>
        <p:spPr>
          <a:xfrm>
            <a:off x="156462" y="6058807"/>
            <a:ext cx="37362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50" b="1" spc="-1" dirty="0" smtClean="0"/>
              <a:t>Elaborado</a:t>
            </a:r>
            <a:r>
              <a:rPr lang="es-EC" sz="1050" spc="-1" dirty="0" smtClean="0"/>
              <a:t>: Gestión de Talento Humano </a:t>
            </a:r>
          </a:p>
          <a:p>
            <a:r>
              <a:rPr lang="es-EC" sz="1050" b="1" spc="-1" dirty="0"/>
              <a:t>Fuente:</a:t>
            </a:r>
            <a:r>
              <a:rPr lang="es-EC" sz="1050" spc="-1" dirty="0"/>
              <a:t> </a:t>
            </a:r>
            <a:r>
              <a:rPr lang="es-EC" sz="1050" spc="-1" dirty="0" smtClean="0"/>
              <a:t>Convenios vigentes 2024</a:t>
            </a:r>
            <a:endParaRPr lang="es-EC" sz="1050" spc="-1" dirty="0"/>
          </a:p>
        </p:txBody>
      </p:sp>
    </p:spTree>
    <p:extLst>
      <p:ext uri="{BB962C8B-B14F-4D97-AF65-F5344CB8AC3E}">
        <p14:creationId xmlns:p14="http://schemas.microsoft.com/office/powerpoint/2010/main" val="22186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6FC081-EFA5-8C45-8DF1-65056153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3" y="0"/>
            <a:ext cx="12189993" cy="6858000"/>
          </a:xfrm>
          <a:prstGeom prst="rect">
            <a:avLst/>
          </a:prstGeom>
        </p:spPr>
      </p:pic>
      <p:sp>
        <p:nvSpPr>
          <p:cNvPr id="6" name="Google Shape;90;p1">
            <a:extLst>
              <a:ext uri="{FF2B5EF4-FFF2-40B4-BE49-F238E27FC236}">
                <a16:creationId xmlns:a16="http://schemas.microsoft.com/office/drawing/2014/main" id="{93F0D9D1-5191-214F-9D04-C7A7DFDD6B75}"/>
              </a:ext>
            </a:extLst>
          </p:cNvPr>
          <p:cNvSpPr txBox="1"/>
          <p:nvPr/>
        </p:nvSpPr>
        <p:spPr>
          <a:xfrm>
            <a:off x="5153033" y="1778412"/>
            <a:ext cx="6822086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</a:rPr>
              <a:t>Incrementar la calidad de la vigilancia, prevención y control sanitario en el Sistema Nacional de Salud</a:t>
            </a:r>
          </a:p>
        </p:txBody>
      </p:sp>
      <p:sp>
        <p:nvSpPr>
          <p:cNvPr id="8" name="Google Shape;90;p1">
            <a:extLst>
              <a:ext uri="{FF2B5EF4-FFF2-40B4-BE49-F238E27FC236}">
                <a16:creationId xmlns:a16="http://schemas.microsoft.com/office/drawing/2014/main" id="{D8822720-081B-364F-9995-1A2E466DF654}"/>
              </a:ext>
            </a:extLst>
          </p:cNvPr>
          <p:cNvSpPr txBox="1"/>
          <p:nvPr/>
        </p:nvSpPr>
        <p:spPr>
          <a:xfrm>
            <a:off x="5390158" y="832352"/>
            <a:ext cx="63478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4400" b="1" i="1" dirty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r>
              <a:rPr lang="es-ES" sz="4400" b="1" i="1" dirty="0" smtClean="0">
                <a:solidFill>
                  <a:srgbClr val="E5C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Estratégico</a:t>
            </a:r>
            <a:endParaRPr lang="es-ES" sz="4400" b="1" i="1" dirty="0">
              <a:solidFill>
                <a:srgbClr val="E5C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55D668-ED62-1AE2-F48B-CACC5C288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700" y="5957992"/>
            <a:ext cx="4577675" cy="6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7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n 4"/>
          <p:cNvPicPr/>
          <p:nvPr/>
        </p:nvPicPr>
        <p:blipFill>
          <a:blip r:embed="rId3"/>
          <a:stretch/>
        </p:blipFill>
        <p:spPr>
          <a:xfrm>
            <a:off x="2760" y="-386280"/>
            <a:ext cx="12189240" cy="6857280"/>
          </a:xfrm>
          <a:prstGeom prst="rect">
            <a:avLst/>
          </a:prstGeom>
          <a:ln>
            <a:noFill/>
          </a:ln>
        </p:spPr>
      </p:pic>
      <p:sp>
        <p:nvSpPr>
          <p:cNvPr id="78" name="CustomShape 1"/>
          <p:cNvSpPr/>
          <p:nvPr/>
        </p:nvSpPr>
        <p:spPr>
          <a:xfrm>
            <a:off x="689475" y="-53529"/>
            <a:ext cx="5274720" cy="47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buSzPts val="2000"/>
              <a:defRPr/>
            </a:pPr>
            <a:r>
              <a:rPr lang="es-EC" sz="2500" dirty="0">
                <a:solidFill>
                  <a:srgbClr val="2E2D91"/>
                </a:solidFill>
                <a:latin typeface="Arial"/>
                <a:ea typeface="Arial"/>
                <a:cs typeface="Arial"/>
              </a:rPr>
              <a:t>Inmunizaciones</a:t>
            </a:r>
          </a:p>
        </p:txBody>
      </p:sp>
      <p:pic>
        <p:nvPicPr>
          <p:cNvPr id="79" name="Imagen 1"/>
          <p:cNvPicPr/>
          <p:nvPr/>
        </p:nvPicPr>
        <p:blipFill>
          <a:blip r:embed="rId4"/>
          <a:stretch/>
        </p:blipFill>
        <p:spPr>
          <a:xfrm>
            <a:off x="7273800" y="5961240"/>
            <a:ext cx="4595760" cy="624960"/>
          </a:xfrm>
          <a:prstGeom prst="rect">
            <a:avLst/>
          </a:prstGeom>
          <a:ln>
            <a:noFill/>
          </a:ln>
        </p:spPr>
      </p:pic>
      <p:graphicFrame>
        <p:nvGraphicFramePr>
          <p:cNvPr id="81" name="Gráfico 6"/>
          <p:cNvGraphicFramePr/>
          <p:nvPr>
            <p:extLst>
              <p:ext uri="{D42A27DB-BD31-4B8C-83A1-F6EECF244321}">
                <p14:modId xmlns:p14="http://schemas.microsoft.com/office/powerpoint/2010/main" val="3839449141"/>
              </p:ext>
            </p:extLst>
          </p:nvPr>
        </p:nvGraphicFramePr>
        <p:xfrm>
          <a:off x="329252" y="751542"/>
          <a:ext cx="9521163" cy="5168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2" name="CustomShape 2"/>
          <p:cNvSpPr/>
          <p:nvPr/>
        </p:nvSpPr>
        <p:spPr>
          <a:xfrm>
            <a:off x="9988037" y="2675298"/>
            <a:ext cx="2066341" cy="734123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1600" b="1" strike="noStrike" spc="-1" dirty="0">
                <a:solidFill>
                  <a:schemeClr val="tx1"/>
                </a:solidFill>
                <a:latin typeface="Arial"/>
                <a:ea typeface="Arial"/>
              </a:rPr>
              <a:t>POBLACION </a:t>
            </a:r>
            <a:r>
              <a:rPr lang="es-EC" sz="1600" b="1" spc="-1" dirty="0" smtClean="0">
                <a:solidFill>
                  <a:schemeClr val="tx1"/>
                </a:solidFill>
                <a:latin typeface="Arial"/>
                <a:ea typeface="Arial"/>
              </a:rPr>
              <a:t>OBJETIVO </a:t>
            </a:r>
            <a:r>
              <a:rPr lang="es-EC" sz="1600" b="1" strike="noStrike" spc="-1" dirty="0" smtClean="0">
                <a:solidFill>
                  <a:schemeClr val="tx1"/>
                </a:solidFill>
                <a:latin typeface="Arial"/>
                <a:ea typeface="Arial"/>
              </a:rPr>
              <a:t>= 1.934 NIÑO/AS</a:t>
            </a:r>
            <a:endParaRPr lang="es-EC" sz="1600" b="0" strike="noStrike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597186" y="6076440"/>
            <a:ext cx="43556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1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FUENTE:</a:t>
            </a:r>
            <a:r>
              <a:rPr lang="es-EC" sz="1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CONSOLIDADOS MSP DISTRITO AÑO 2024</a:t>
            </a:r>
            <a:endParaRPr lang="es-EC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C" sz="1000" b="1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Elaborado</a:t>
            </a:r>
            <a:r>
              <a:rPr lang="es-EC" sz="1000" b="0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: </a:t>
            </a:r>
            <a:r>
              <a:rPr lang="es-EC" sz="1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Lic. Elba Guzmán / GID INMUNIZACIONES 17D10</a:t>
            </a:r>
            <a:endParaRPr lang="es-EC" sz="1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7416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2800</Words>
  <Application>Microsoft Office PowerPoint</Application>
  <PresentationFormat>Panorámica</PresentationFormat>
  <Paragraphs>521</Paragraphs>
  <Slides>38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9" baseType="lpstr">
      <vt:lpstr>MS PGothic</vt:lpstr>
      <vt:lpstr>Arial</vt:lpstr>
      <vt:lpstr>Arial (Cuerpo)</vt:lpstr>
      <vt:lpstr>Calibri</vt:lpstr>
      <vt:lpstr>Cambria</vt:lpstr>
      <vt:lpstr>Carlito</vt:lpstr>
      <vt:lpstr>DejaVu Sans</vt:lpstr>
      <vt:lpstr>Roboto</vt:lpstr>
      <vt:lpstr>Roboto Medium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Estrategia Ecuador crece sin Desnutrición Crónica Infantil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cajasmarcia@gmail.com</dc:creator>
  <cp:lastModifiedBy>Andrés Freire</cp:lastModifiedBy>
  <cp:revision>93</cp:revision>
  <dcterms:created xsi:type="dcterms:W3CDTF">2021-05-27T23:45:58Z</dcterms:created>
  <dcterms:modified xsi:type="dcterms:W3CDTF">2025-06-13T03:31:58Z</dcterms:modified>
</cp:coreProperties>
</file>